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74" r:id="rId8"/>
    <p:sldId id="263" r:id="rId9"/>
    <p:sldId id="267" r:id="rId10"/>
    <p:sldId id="260" r:id="rId11"/>
    <p:sldId id="273" r:id="rId12"/>
    <p:sldId id="268" r:id="rId13"/>
    <p:sldId id="264" r:id="rId14"/>
    <p:sldId id="265" r:id="rId15"/>
    <p:sldId id="269" r:id="rId16"/>
    <p:sldId id="270" r:id="rId17"/>
    <p:sldId id="271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F7807B-1F96-433E-8F29-3A07009C28C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ED267DE-53AB-415B-80C0-28EE3D4FC16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ean6fmAsD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819"/>
            <a:ext cx="8856984" cy="665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30770"/>
              </p:ext>
            </p:extLst>
          </p:nvPr>
        </p:nvGraphicFramePr>
        <p:xfrm>
          <a:off x="4860032" y="1700808"/>
          <a:ext cx="37444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504056">
                <a:tc>
                  <a:txBody>
                    <a:bodyPr/>
                    <a:lstStyle/>
                    <a:p>
                      <a:r>
                        <a:rPr lang="el-GR" dirty="0" smtClean="0"/>
                        <a:t>ΝΗΠΙΑΓΩΓΕΙΟ</a:t>
                      </a:r>
                      <a:r>
                        <a:rPr lang="el-GR" baseline="0" dirty="0" smtClean="0"/>
                        <a:t> ΡΙΖΟΚΑΡΠΑΣΟΥ 2021  Γ.Φ.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7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60064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ΚΥΠΡΙΑΚΑ </a:t>
            </a:r>
            <a:r>
              <a:rPr lang="el-GR" sz="2400" dirty="0" smtClean="0"/>
              <a:t>ΠΡΟΙΟΝΤΑ ΑΜΥΓΔΑΛΟΥ</a:t>
            </a:r>
            <a:endParaRPr lang="en-GB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56433"/>
            <a:ext cx="2892572" cy="223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0289" y="3364345"/>
            <a:ext cx="14037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Λουκούμια με αμύγδαλο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95736" y="1340768"/>
            <a:ext cx="1764553" cy="396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κουφέτο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7686"/>
            <a:ext cx="28925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49320"/>
            <a:ext cx="3267909" cy="222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0192" y="3447739"/>
            <a:ext cx="1872208" cy="70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Σουτζιούκκος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5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3652014" cy="864096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ΣΟΥΜΑΔΑ το ποτό της χαράς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2952328" cy="280831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l-GR" dirty="0" smtClean="0"/>
              <a:t>Λαϊκή ερμηνεία: </a:t>
            </a:r>
            <a:r>
              <a:rPr lang="el-GR" dirty="0"/>
              <a:t>η λέξη σουμάδα προέρχεται από το «σουμάδι» (=σημάδι), δηλαδή ένα δώρο του γαμπρού προς τη νύφη που σφράγιζε τη συμφωνία για το γάμο και ακολουθούσε αμέσως το κέρασμα με το ποτό.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2830084" cy="19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1606" y="692696"/>
            <a:ext cx="28083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ΣΥΝΤΑΓΗ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51920" y="1438881"/>
            <a:ext cx="4392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Υλικά:</a:t>
            </a:r>
          </a:p>
          <a:p>
            <a:r>
              <a:rPr lang="el-GR" dirty="0"/>
              <a:t>•   600 </a:t>
            </a:r>
            <a:r>
              <a:rPr lang="el-GR" dirty="0" err="1" smtClean="0"/>
              <a:t>γρ</a:t>
            </a:r>
            <a:r>
              <a:rPr lang="el-GR" dirty="0" smtClean="0"/>
              <a:t>. </a:t>
            </a:r>
            <a:r>
              <a:rPr lang="el-GR" dirty="0"/>
              <a:t>αμύγδαλα</a:t>
            </a:r>
          </a:p>
          <a:p>
            <a:r>
              <a:rPr lang="el-GR" dirty="0"/>
              <a:t>•   5 πικραμύγδαλα ή κουκούτσια από </a:t>
            </a:r>
            <a:r>
              <a:rPr lang="el-GR" dirty="0" smtClean="0"/>
              <a:t>βερίκοκα</a:t>
            </a:r>
            <a:endParaRPr lang="el-GR" dirty="0"/>
          </a:p>
          <a:p>
            <a:r>
              <a:rPr lang="el-GR" dirty="0"/>
              <a:t>*   2 λίτρα νερό</a:t>
            </a:r>
          </a:p>
          <a:p>
            <a:pPr marL="285750" indent="-285750">
              <a:buFont typeface="Arial" charset="0"/>
              <a:buChar char="•"/>
            </a:pPr>
            <a:r>
              <a:rPr lang="el-GR" dirty="0" smtClean="0"/>
              <a:t>1 </a:t>
            </a:r>
            <a:r>
              <a:rPr lang="el-GR" dirty="0"/>
              <a:t>κιλό </a:t>
            </a:r>
            <a:r>
              <a:rPr lang="el-GR" dirty="0" smtClean="0"/>
              <a:t>ζάχαρη</a:t>
            </a:r>
          </a:p>
          <a:p>
            <a:pPr marL="285750" indent="-285750">
              <a:buFont typeface="Arial" charset="0"/>
              <a:buChar char="•"/>
            </a:pPr>
            <a:endParaRPr lang="el-GR" dirty="0"/>
          </a:p>
          <a:p>
            <a:r>
              <a:rPr lang="el-GR" dirty="0" smtClean="0"/>
              <a:t>Ασπρίζουμε τα αμύγδαλα και τα αλέθουμε  με το 1 λίτρο νερό</a:t>
            </a:r>
          </a:p>
          <a:p>
            <a:r>
              <a:rPr lang="el-GR" dirty="0" smtClean="0"/>
              <a:t>Βάζουμε τον πολτό σε βαμβακερό ρούχο κ στύβουμε μέχρι να βγει το γάλα. </a:t>
            </a:r>
            <a:r>
              <a:rPr lang="el-GR" dirty="0"/>
              <a:t>Ρ</a:t>
            </a:r>
            <a:r>
              <a:rPr lang="el-GR" dirty="0" smtClean="0"/>
              <a:t>ίχνουμε το γάλα σε σιρόπι που φτιάξαμε  με την ζάχαρη κ το νερό. Βάζουμε την σουμάδα σε μπουκάλια.</a:t>
            </a:r>
          </a:p>
          <a:p>
            <a:pPr marL="285750" indent="-285750">
              <a:buFont typeface="Arial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915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56792"/>
            <a:ext cx="3096462" cy="6138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Γάλα αμυγδάλου</a:t>
            </a:r>
            <a:endParaRPr lang="en-GB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834854" cy="255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9075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4152" y="1624488"/>
            <a:ext cx="2570584" cy="85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Λάδι αμυγδάλου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11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492896"/>
            <a:ext cx="3496234" cy="288032"/>
          </a:xfrm>
        </p:spPr>
        <p:txBody>
          <a:bodyPr>
            <a:normAutofit fontScale="90000"/>
          </a:bodyPr>
          <a:lstStyle/>
          <a:p>
            <a:endParaRPr lang="en-GB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032448" cy="381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60" y="2732972"/>
            <a:ext cx="4307953" cy="379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8196385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2060848"/>
            <a:ext cx="24985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Αμυγδαλωτά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9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7422"/>
            <a:ext cx="8183132" cy="61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7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2016224" cy="576064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ΜΑΘΗΜΑΤΙΚΑ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689524"/>
          </a:xfrm>
        </p:spPr>
        <p:txBody>
          <a:bodyPr/>
          <a:lstStyle/>
          <a:p>
            <a:pPr marL="68580" indent="0">
              <a:buNone/>
            </a:pPr>
            <a:r>
              <a:rPr lang="el-GR" dirty="0" smtClean="0"/>
              <a:t>-ΤΑΞΙΝΟΜΗΣΗ ΑΜΥΓΔΑΛΩΝ ΣΕ ΜΕΓΑΛΑ ΚΑΙ ΜΙΚΡΑ</a:t>
            </a:r>
          </a:p>
          <a:p>
            <a:pPr marL="68580" indent="0">
              <a:buNone/>
            </a:pPr>
            <a:r>
              <a:rPr lang="el-GR" dirty="0" smtClean="0"/>
              <a:t>-ΣΕ ΧΑΡΤΑΚΙΑ ΑΠΌ ΤΡΟΥΦΑΚΙΑ ΘΑ ΓΡΑΨΟΥΜΕ ΤΟΥΣ ΑΡΙΘΜΟΥΣ 1-5 ΚΑΙ ΘΑ ΤΟΠΟΘΕΤΗΣΟΥΜΕ ΤΟΣΑ ΑΜΥΓΔΑΛΑ  ΟΣΑ ΓΡΑΦΕΙ Ο ΑΡΙΘΜΟΣ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59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960440" cy="432048"/>
          </a:xfrm>
        </p:spPr>
        <p:txBody>
          <a:bodyPr>
            <a:normAutofit/>
          </a:bodyPr>
          <a:lstStyle/>
          <a:p>
            <a:r>
              <a:rPr lang="en-GB" sz="1800" dirty="0"/>
              <a:t>https://youtu.be/mGDISGKJLP8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36904" cy="539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1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412776"/>
            <a:ext cx="4176464" cy="10081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59" y="3068960"/>
            <a:ext cx="4176465" cy="30243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9804"/>
            <a:ext cx="4608512" cy="61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00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68642" cy="86409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ΝΙΚΟΣ ΚΑΖΑΝΤΖΑΚΗΣ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2376264" cy="407618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l-GR" i="1" dirty="0">
                <a:solidFill>
                  <a:srgbClr val="FF0000"/>
                </a:solidFill>
              </a:rPr>
              <a:t>Αδελφή πες </a:t>
            </a:r>
            <a:r>
              <a:rPr lang="el-GR" i="1" dirty="0" smtClean="0">
                <a:solidFill>
                  <a:srgbClr val="FF0000"/>
                </a:solidFill>
              </a:rPr>
              <a:t>μου</a:t>
            </a:r>
            <a:endParaRPr lang="el-GR" i="1" dirty="0"/>
          </a:p>
          <a:p>
            <a:pPr marL="68580" indent="0">
              <a:buNone/>
            </a:pPr>
            <a:endParaRPr lang="el-GR" i="1" dirty="0"/>
          </a:p>
          <a:p>
            <a:pPr marL="68580" indent="0">
              <a:buNone/>
            </a:pPr>
            <a:r>
              <a:rPr lang="el-GR" i="1" dirty="0">
                <a:solidFill>
                  <a:srgbClr val="FF0000"/>
                </a:solidFill>
              </a:rPr>
              <a:t>τι είναι ο </a:t>
            </a:r>
            <a:r>
              <a:rPr lang="el-GR" i="1" dirty="0" smtClean="0">
                <a:solidFill>
                  <a:srgbClr val="FF0000"/>
                </a:solidFill>
              </a:rPr>
              <a:t>θεός</a:t>
            </a:r>
          </a:p>
          <a:p>
            <a:pPr marL="68580" indent="0">
              <a:buNone/>
            </a:pPr>
            <a:endParaRPr lang="el-GR" i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l-GR" i="1" dirty="0" smtClean="0">
                <a:solidFill>
                  <a:srgbClr val="FF0000"/>
                </a:solidFill>
              </a:rPr>
              <a:t> </a:t>
            </a:r>
          </a:p>
          <a:p>
            <a:pPr marL="68580" indent="0">
              <a:buNone/>
            </a:pPr>
            <a:endParaRPr lang="el-GR" i="1" dirty="0" smtClean="0"/>
          </a:p>
          <a:p>
            <a:pPr marL="68580" indent="0">
              <a:buNone/>
            </a:pPr>
            <a:endParaRPr lang="el-GR" i="1" dirty="0"/>
          </a:p>
          <a:p>
            <a:pPr marL="68580" indent="0">
              <a:buNone/>
            </a:pPr>
            <a:r>
              <a:rPr lang="el-GR" i="1" dirty="0">
                <a:solidFill>
                  <a:srgbClr val="FF0000"/>
                </a:solidFill>
              </a:rPr>
              <a:t>κι η αμυγδαλιά </a:t>
            </a:r>
            <a:r>
              <a:rPr lang="el-GR" i="1" dirty="0" smtClean="0">
                <a:solidFill>
                  <a:srgbClr val="FF0000"/>
                </a:solidFill>
              </a:rPr>
              <a:t>άνθισε</a:t>
            </a:r>
            <a:r>
              <a:rPr lang="en-GB" i="1" dirty="0" smtClean="0">
                <a:solidFill>
                  <a:srgbClr val="FF0000"/>
                </a:solidFill>
              </a:rPr>
              <a:t>…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97" y="1743399"/>
            <a:ext cx="5797016" cy="477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5148064" y="116632"/>
            <a:ext cx="2520280" cy="18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ΒΑΝ ΓΚΟΓΚ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49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552728" cy="1008112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youtu.be/Nean6fmAsDY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488832" cy="4752528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l-GR" b="1" dirty="0" smtClean="0"/>
              <a:t>Η ΑΝΘΙΣΜΕΝΗ ΑΜΥΓΔΑΛΙΑ</a:t>
            </a:r>
          </a:p>
          <a:p>
            <a:pPr marL="68580" indent="0">
              <a:buNone/>
            </a:pPr>
            <a:r>
              <a:rPr lang="el-GR" dirty="0"/>
              <a:t>Ετίναξε την ανθισμένη αμυγδαλιά</a:t>
            </a:r>
          </a:p>
          <a:p>
            <a:pPr marL="68580" indent="0">
              <a:buNone/>
            </a:pPr>
            <a:r>
              <a:rPr lang="el-GR" dirty="0"/>
              <a:t>με τα χεράκια </a:t>
            </a:r>
            <a:r>
              <a:rPr lang="el-GR" dirty="0" smtClean="0"/>
              <a:t>της και </a:t>
            </a:r>
            <a:r>
              <a:rPr lang="el-GR" dirty="0"/>
              <a:t>γέμισ’ από τα’ άνθη η πλάτη, η αγκαλιά</a:t>
            </a:r>
          </a:p>
          <a:p>
            <a:pPr marL="68580" indent="0">
              <a:buNone/>
            </a:pPr>
            <a:r>
              <a:rPr lang="el-GR" dirty="0"/>
              <a:t>και τα μαλλάκια της.</a:t>
            </a:r>
          </a:p>
          <a:p>
            <a:endParaRPr lang="el-GR" dirty="0"/>
          </a:p>
          <a:p>
            <a:pPr marL="68580" indent="0">
              <a:buNone/>
            </a:pPr>
            <a:r>
              <a:rPr lang="el-GR" dirty="0"/>
              <a:t>Αχ, χιονισμένη σαν την είδα την τρελή</a:t>
            </a:r>
          </a:p>
          <a:p>
            <a:pPr marL="68580" indent="0">
              <a:buNone/>
            </a:pPr>
            <a:r>
              <a:rPr lang="el-GR" dirty="0"/>
              <a:t>γλυκά τη φίλησα</a:t>
            </a:r>
          </a:p>
          <a:p>
            <a:pPr marL="68580" indent="0">
              <a:buNone/>
            </a:pPr>
            <a:r>
              <a:rPr lang="el-GR" dirty="0" smtClean="0"/>
              <a:t>της </a:t>
            </a:r>
            <a:r>
              <a:rPr lang="el-GR" dirty="0"/>
              <a:t>τίναξα όλα τα’ άνθη από την κεφαλή</a:t>
            </a:r>
          </a:p>
          <a:p>
            <a:pPr marL="68580" indent="0">
              <a:buNone/>
            </a:pPr>
            <a:r>
              <a:rPr lang="el-GR" dirty="0"/>
              <a:t>κι έτσι της μίλησα:</a:t>
            </a:r>
          </a:p>
          <a:p>
            <a:endParaRPr lang="el-GR" dirty="0"/>
          </a:p>
          <a:p>
            <a:pPr marL="68580" indent="0">
              <a:buNone/>
            </a:pPr>
            <a:r>
              <a:rPr lang="el-GR" dirty="0"/>
              <a:t>"Τρελή, να φέρης στα μαλλιά σου τη χιονιά</a:t>
            </a:r>
          </a:p>
          <a:p>
            <a:pPr marL="68580" indent="0">
              <a:buNone/>
            </a:pPr>
            <a:r>
              <a:rPr lang="el-GR" dirty="0"/>
              <a:t>τι τόσο βιάζεσαι;</a:t>
            </a:r>
          </a:p>
          <a:p>
            <a:pPr marL="68580" indent="0">
              <a:buNone/>
            </a:pPr>
            <a:r>
              <a:rPr lang="el-GR" dirty="0"/>
              <a:t>Μόνη της </a:t>
            </a:r>
            <a:r>
              <a:rPr lang="el-GR" dirty="0" smtClean="0"/>
              <a:t>θα ρθει </a:t>
            </a:r>
            <a:r>
              <a:rPr lang="el-GR" dirty="0"/>
              <a:t>η άγρια βαρυχειμωνιά,</a:t>
            </a:r>
          </a:p>
          <a:p>
            <a:pPr marL="68580" indent="0">
              <a:buNone/>
            </a:pPr>
            <a:r>
              <a:rPr lang="el-GR" dirty="0"/>
              <a:t>δεν το στοχάζεσαι</a:t>
            </a:r>
            <a:r>
              <a:rPr lang="el-GR" dirty="0" smtClean="0"/>
              <a:t>;</a:t>
            </a:r>
          </a:p>
          <a:p>
            <a:pPr marL="68580" indent="0">
              <a:buNone/>
            </a:pPr>
            <a:endParaRPr lang="el-GR" dirty="0" smtClean="0"/>
          </a:p>
          <a:p>
            <a:pPr marL="68580" indent="0">
              <a:buNone/>
            </a:pPr>
            <a:r>
              <a:rPr lang="el-GR" b="1" dirty="0" smtClean="0"/>
              <a:t>ΓΕΩΡΓΙΟΥ ΔΡΟΣΙΝΗ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25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84666" cy="1152128"/>
          </a:xfrm>
        </p:spPr>
        <p:txBody>
          <a:bodyPr>
            <a:normAutofit/>
          </a:bodyPr>
          <a:lstStyle/>
          <a:p>
            <a:endParaRPr lang="en-GB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234"/>
            <a:ext cx="8280920" cy="618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12160" y="548680"/>
            <a:ext cx="2736304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αμυγδαλιά είναι το πρώτο δέντρο που ανθίζει τη νέα χρονιά και μάλιστα βγάζει πρώτα τα άνθη και μετά τα φύλλα της!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1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04856" cy="10801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Τα ανθάκια της είναι ροζ ή λευκά</a:t>
            </a:r>
            <a:endParaRPr lang="en-GB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07" y="1772816"/>
            <a:ext cx="292945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12658" cy="93610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 ΚΑΡΠΟΣ ΤΗΣ ΑΜΥΓΔΑΛΙΑΣ</a:t>
            </a:r>
            <a:endParaRPr lang="en-GB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5898"/>
            <a:ext cx="4536504" cy="513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816424" cy="281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6056" y="1340768"/>
            <a:ext cx="36004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Βρίσκεται αρχικά σε ένα περίβλημα κ όταν αρχίζει να ανοίγει μας  δίνει τα αμύγδαλα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3" y="404664"/>
            <a:ext cx="838049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7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168642" cy="6480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16 Φεβρουαρίου γιορτή αμυγδάλου!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6849209" cy="4059813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l-GR" b="1" dirty="0"/>
              <a:t>Τα οφέλη του αμυγδάλου στα παιδιά</a:t>
            </a:r>
          </a:p>
          <a:p>
            <a:pPr marL="68580" indent="0">
              <a:buNone/>
            </a:pPr>
            <a:r>
              <a:rPr lang="el-GR" dirty="0" smtClean="0"/>
              <a:t> </a:t>
            </a:r>
            <a:r>
              <a:rPr lang="el-GR" dirty="0" err="1" smtClean="0"/>
              <a:t>Momjunction.com</a:t>
            </a:r>
            <a:endParaRPr lang="el-GR" dirty="0"/>
          </a:p>
          <a:p>
            <a:pPr marL="68580" indent="0">
              <a:buNone/>
            </a:pPr>
            <a:endParaRPr lang="el-GR" dirty="0"/>
          </a:p>
          <a:p>
            <a:pPr marL="68580" indent="0">
              <a:buNone/>
            </a:pPr>
            <a:r>
              <a:rPr lang="el-GR" dirty="0"/>
              <a:t>Τα αμύγδαλα</a:t>
            </a:r>
            <a:r>
              <a:rPr lang="el-GR" dirty="0" smtClean="0"/>
              <a:t>:</a:t>
            </a:r>
          </a:p>
          <a:p>
            <a:pPr marL="68580" indent="0">
              <a:buNone/>
            </a:pPr>
            <a:r>
              <a:rPr lang="el-GR" dirty="0" smtClean="0"/>
              <a:t>Κάνουν πιο δυνατά τα οστά μας</a:t>
            </a:r>
            <a:endParaRPr lang="el-GR" dirty="0"/>
          </a:p>
          <a:p>
            <a:pPr marL="68580" indent="0">
              <a:buNone/>
            </a:pPr>
            <a:r>
              <a:rPr lang="el-GR" dirty="0" smtClean="0"/>
              <a:t>Μας κάνουν πιο δυνατούς στις αρρώστιες</a:t>
            </a:r>
          </a:p>
          <a:p>
            <a:pPr marL="68580" indent="0">
              <a:buNone/>
            </a:pPr>
            <a:r>
              <a:rPr lang="el-GR" dirty="0" smtClean="0"/>
              <a:t>Μας κάνουν πιο έξυπνους</a:t>
            </a:r>
            <a:endParaRPr lang="el-GR" dirty="0"/>
          </a:p>
          <a:p>
            <a:pPr marL="68580" indent="0">
              <a:buNone/>
            </a:pPr>
            <a:r>
              <a:rPr lang="el-GR" dirty="0" smtClean="0"/>
              <a:t>Μας δίνουν ενέργεια</a:t>
            </a:r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r>
              <a:rPr lang="el-GR" dirty="0" smtClean="0"/>
              <a:t>ΠΡΟΣΟΧΗ γιατί κάποια παιδιά είναι αλλεργικά στους ξηρούς καρπούς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43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626" cy="57606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ΠΡΟΙΟΝΤΑ ΤΟΥ ΑΜΥΓΔΑΛΟΥ</a:t>
            </a:r>
            <a:endParaRPr lang="en-GB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1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1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6" y="404664"/>
            <a:ext cx="814985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671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226</TotalTime>
  <Words>355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PowerPoint Presentation</vt:lpstr>
      <vt:lpstr>https://youtu.be/Nean6fmAsDY </vt:lpstr>
      <vt:lpstr>PowerPoint Presentation</vt:lpstr>
      <vt:lpstr>Τα ανθάκια της είναι ροζ ή λευκά</vt:lpstr>
      <vt:lpstr>Ο ΚΑΡΠΟΣ ΤΗΣ ΑΜΥΓΔΑΛΙΑΣ</vt:lpstr>
      <vt:lpstr>PowerPoint Presentation</vt:lpstr>
      <vt:lpstr>16 Φεβρουαρίου γιορτή αμυγδάλου!</vt:lpstr>
      <vt:lpstr>ΠΡΟΙΟΝΤΑ ΤΟΥ ΑΜΥΓΔΑΛΟΥ</vt:lpstr>
      <vt:lpstr>PowerPoint Presentation</vt:lpstr>
      <vt:lpstr>ΚΥΠΡΙΑΚΑ ΠΡΟΙΟΝΤΑ ΑΜΥΓΔΑΛΟΥ</vt:lpstr>
      <vt:lpstr>ΣΟΥΜΑΔΑ το ποτό της χαράς</vt:lpstr>
      <vt:lpstr>Γάλα αμυγδάλου</vt:lpstr>
      <vt:lpstr>PowerPoint Presentation</vt:lpstr>
      <vt:lpstr>PowerPoint Presentation</vt:lpstr>
      <vt:lpstr>ΜΑΘΗΜΑΤΙΚΑ</vt:lpstr>
      <vt:lpstr>https://youtu.be/mGDISGKJLP8</vt:lpstr>
      <vt:lpstr>PowerPoint Presentation</vt:lpstr>
      <vt:lpstr>ΝΙΚΟΣ ΚΑΖΑΝΤΖΑΚΗΣ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32</cp:revision>
  <dcterms:created xsi:type="dcterms:W3CDTF">2021-02-14T17:57:00Z</dcterms:created>
  <dcterms:modified xsi:type="dcterms:W3CDTF">2021-02-17T18:16:19Z</dcterms:modified>
</cp:coreProperties>
</file>