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CE6F91B-24FC-4632-B3F0-D1315429CB74}" type="datetimeFigureOut">
              <a:rPr lang="en-GB" smtClean="0"/>
              <a:t>22/03/2021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3B3983-5B32-48E3-A6ED-F95616817765}" type="slidenum">
              <a:rPr lang="en-GB" smtClean="0"/>
              <a:t>‹#›</a:t>
            </a:fld>
            <a:endParaRPr lang="en-GB"/>
          </a:p>
        </p:txBody>
      </p:sp>
    </p:spTree>
    <p:extLst>
      <p:ext uri="{BB962C8B-B14F-4D97-AF65-F5344CB8AC3E}">
        <p14:creationId xmlns:p14="http://schemas.microsoft.com/office/powerpoint/2010/main" val="2053164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E6F91B-24FC-4632-B3F0-D1315429CB74}" type="datetimeFigureOut">
              <a:rPr lang="en-GB" smtClean="0"/>
              <a:t>22/03/2021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3B3983-5B32-48E3-A6ED-F95616817765}" type="slidenum">
              <a:rPr lang="en-GB" smtClean="0"/>
              <a:t>‹#›</a:t>
            </a:fld>
            <a:endParaRPr lang="en-GB"/>
          </a:p>
        </p:txBody>
      </p:sp>
    </p:spTree>
    <p:extLst>
      <p:ext uri="{BB962C8B-B14F-4D97-AF65-F5344CB8AC3E}">
        <p14:creationId xmlns:p14="http://schemas.microsoft.com/office/powerpoint/2010/main" val="205217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E6F91B-24FC-4632-B3F0-D1315429CB74}" type="datetimeFigureOut">
              <a:rPr lang="en-GB" smtClean="0"/>
              <a:t>22/03/2021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3B3983-5B32-48E3-A6ED-F95616817765}" type="slidenum">
              <a:rPr lang="en-GB" smtClean="0"/>
              <a:t>‹#›</a:t>
            </a:fld>
            <a:endParaRPr lang="en-GB"/>
          </a:p>
        </p:txBody>
      </p:sp>
    </p:spTree>
    <p:extLst>
      <p:ext uri="{BB962C8B-B14F-4D97-AF65-F5344CB8AC3E}">
        <p14:creationId xmlns:p14="http://schemas.microsoft.com/office/powerpoint/2010/main" val="4085781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E6F91B-24FC-4632-B3F0-D1315429CB74}" type="datetimeFigureOut">
              <a:rPr lang="en-GB" smtClean="0"/>
              <a:t>22/03/2021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3B3983-5B32-48E3-A6ED-F95616817765}" type="slidenum">
              <a:rPr lang="en-GB" smtClean="0"/>
              <a:t>‹#›</a:t>
            </a:fld>
            <a:endParaRPr lang="en-GB"/>
          </a:p>
        </p:txBody>
      </p:sp>
    </p:spTree>
    <p:extLst>
      <p:ext uri="{BB962C8B-B14F-4D97-AF65-F5344CB8AC3E}">
        <p14:creationId xmlns:p14="http://schemas.microsoft.com/office/powerpoint/2010/main" val="1140515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E6F91B-24FC-4632-B3F0-D1315429CB74}" type="datetimeFigureOut">
              <a:rPr lang="en-GB" smtClean="0"/>
              <a:t>22/03/2021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3B3983-5B32-48E3-A6ED-F95616817765}" type="slidenum">
              <a:rPr lang="en-GB" smtClean="0"/>
              <a:t>‹#›</a:t>
            </a:fld>
            <a:endParaRPr lang="en-GB"/>
          </a:p>
        </p:txBody>
      </p:sp>
    </p:spTree>
    <p:extLst>
      <p:ext uri="{BB962C8B-B14F-4D97-AF65-F5344CB8AC3E}">
        <p14:creationId xmlns:p14="http://schemas.microsoft.com/office/powerpoint/2010/main" val="42546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CE6F91B-24FC-4632-B3F0-D1315429CB74}" type="datetimeFigureOut">
              <a:rPr lang="en-GB" smtClean="0"/>
              <a:t>22/03/2021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3B3983-5B32-48E3-A6ED-F95616817765}" type="slidenum">
              <a:rPr lang="en-GB" smtClean="0"/>
              <a:t>‹#›</a:t>
            </a:fld>
            <a:endParaRPr lang="en-GB"/>
          </a:p>
        </p:txBody>
      </p:sp>
    </p:spTree>
    <p:extLst>
      <p:ext uri="{BB962C8B-B14F-4D97-AF65-F5344CB8AC3E}">
        <p14:creationId xmlns:p14="http://schemas.microsoft.com/office/powerpoint/2010/main" val="3465125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CE6F91B-24FC-4632-B3F0-D1315429CB74}" type="datetimeFigureOut">
              <a:rPr lang="en-GB" smtClean="0"/>
              <a:t>22/03/2021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33B3983-5B32-48E3-A6ED-F95616817765}" type="slidenum">
              <a:rPr lang="en-GB" smtClean="0"/>
              <a:t>‹#›</a:t>
            </a:fld>
            <a:endParaRPr lang="en-GB"/>
          </a:p>
        </p:txBody>
      </p:sp>
    </p:spTree>
    <p:extLst>
      <p:ext uri="{BB962C8B-B14F-4D97-AF65-F5344CB8AC3E}">
        <p14:creationId xmlns:p14="http://schemas.microsoft.com/office/powerpoint/2010/main" val="2589755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CE6F91B-24FC-4632-B3F0-D1315429CB74}" type="datetimeFigureOut">
              <a:rPr lang="en-GB" smtClean="0"/>
              <a:t>22/03/2021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33B3983-5B32-48E3-A6ED-F95616817765}" type="slidenum">
              <a:rPr lang="en-GB" smtClean="0"/>
              <a:t>‹#›</a:t>
            </a:fld>
            <a:endParaRPr lang="en-GB"/>
          </a:p>
        </p:txBody>
      </p:sp>
    </p:spTree>
    <p:extLst>
      <p:ext uri="{BB962C8B-B14F-4D97-AF65-F5344CB8AC3E}">
        <p14:creationId xmlns:p14="http://schemas.microsoft.com/office/powerpoint/2010/main" val="1336926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E6F91B-24FC-4632-B3F0-D1315429CB74}" type="datetimeFigureOut">
              <a:rPr lang="en-GB" smtClean="0"/>
              <a:t>22/03/2021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33B3983-5B32-48E3-A6ED-F95616817765}" type="slidenum">
              <a:rPr lang="en-GB" smtClean="0"/>
              <a:t>‹#›</a:t>
            </a:fld>
            <a:endParaRPr lang="en-GB"/>
          </a:p>
        </p:txBody>
      </p:sp>
    </p:spTree>
    <p:extLst>
      <p:ext uri="{BB962C8B-B14F-4D97-AF65-F5344CB8AC3E}">
        <p14:creationId xmlns:p14="http://schemas.microsoft.com/office/powerpoint/2010/main" val="28374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E6F91B-24FC-4632-B3F0-D1315429CB74}" type="datetimeFigureOut">
              <a:rPr lang="en-GB" smtClean="0"/>
              <a:t>22/03/2021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3B3983-5B32-48E3-A6ED-F95616817765}" type="slidenum">
              <a:rPr lang="en-GB" smtClean="0"/>
              <a:t>‹#›</a:t>
            </a:fld>
            <a:endParaRPr lang="en-GB"/>
          </a:p>
        </p:txBody>
      </p:sp>
    </p:spTree>
    <p:extLst>
      <p:ext uri="{BB962C8B-B14F-4D97-AF65-F5344CB8AC3E}">
        <p14:creationId xmlns:p14="http://schemas.microsoft.com/office/powerpoint/2010/main" val="189381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E6F91B-24FC-4632-B3F0-D1315429CB74}" type="datetimeFigureOut">
              <a:rPr lang="en-GB" smtClean="0"/>
              <a:t>22/03/2021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3B3983-5B32-48E3-A6ED-F95616817765}" type="slidenum">
              <a:rPr lang="en-GB" smtClean="0"/>
              <a:t>‹#›</a:t>
            </a:fld>
            <a:endParaRPr lang="en-GB"/>
          </a:p>
        </p:txBody>
      </p:sp>
    </p:spTree>
    <p:extLst>
      <p:ext uri="{BB962C8B-B14F-4D97-AF65-F5344CB8AC3E}">
        <p14:creationId xmlns:p14="http://schemas.microsoft.com/office/powerpoint/2010/main" val="1578554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E6F91B-24FC-4632-B3F0-D1315429CB74}" type="datetimeFigureOut">
              <a:rPr lang="en-GB" smtClean="0"/>
              <a:t>22/03/2021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B3983-5B32-48E3-A6ED-F95616817765}" type="slidenum">
              <a:rPr lang="en-GB" smtClean="0"/>
              <a:t>‹#›</a:t>
            </a:fld>
            <a:endParaRPr lang="en-GB"/>
          </a:p>
        </p:txBody>
      </p:sp>
    </p:spTree>
    <p:extLst>
      <p:ext uri="{BB962C8B-B14F-4D97-AF65-F5344CB8AC3E}">
        <p14:creationId xmlns:p14="http://schemas.microsoft.com/office/powerpoint/2010/main" val="3551353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12160" y="476673"/>
            <a:ext cx="2446040" cy="4320479"/>
          </a:xfrm>
        </p:spPr>
        <p:txBody>
          <a:bodyPr>
            <a:normAutofit fontScale="90000"/>
          </a:bodyPr>
          <a:lstStyle/>
          <a:p>
            <a:r>
              <a:rPr lang="el-GR" sz="2800" dirty="0" smtClean="0"/>
              <a:t>Ο ΑΡΙΘΜΟΣ 6 ΣΕ ΤΗΛΕΔΙΑΣΚΕΨΗ</a:t>
            </a:r>
            <a:br>
              <a:rPr lang="el-GR" sz="2800" dirty="0" smtClean="0"/>
            </a:br>
            <a:r>
              <a:rPr lang="el-GR" sz="2800" dirty="0"/>
              <a:t/>
            </a:r>
            <a:br>
              <a:rPr lang="el-GR" sz="2800" dirty="0"/>
            </a:br>
            <a:r>
              <a:rPr lang="el-GR" sz="2800" dirty="0" smtClean="0"/>
              <a:t>Νηπιαγωγείο </a:t>
            </a:r>
            <a:r>
              <a:rPr lang="el-GR" sz="2800" dirty="0" err="1" smtClean="0"/>
              <a:t>Ριζοκαρπάσου</a:t>
            </a:r>
            <a:r>
              <a:rPr lang="el-GR" sz="2800" dirty="0" smtClean="0"/>
              <a:t> 2021</a:t>
            </a:r>
            <a:br>
              <a:rPr lang="el-GR" sz="2800" dirty="0" smtClean="0"/>
            </a:br>
            <a:r>
              <a:rPr lang="el-GR" sz="2800" dirty="0" smtClean="0"/>
              <a:t>Νηπιαγωγός: Γεωργία Φραγκίσκου</a:t>
            </a:r>
            <a:endParaRPr lang="en-GB" sz="2800" dirty="0"/>
          </a:p>
        </p:txBody>
      </p:sp>
      <p:sp>
        <p:nvSpPr>
          <p:cNvPr id="3" name="Subtitle 2"/>
          <p:cNvSpPr>
            <a:spLocks noGrp="1"/>
          </p:cNvSpPr>
          <p:nvPr>
            <p:ph type="subTitle" idx="1"/>
          </p:nvPr>
        </p:nvSpPr>
        <p:spPr>
          <a:xfrm>
            <a:off x="395536" y="404664"/>
            <a:ext cx="4968552" cy="6192688"/>
          </a:xfrm>
        </p:spPr>
        <p:txBody>
          <a:bodyPr/>
          <a:lstStyle/>
          <a:p>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550" y="548680"/>
            <a:ext cx="4410490" cy="5880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1367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52928" cy="1354162"/>
          </a:xfrm>
        </p:spPr>
        <p:txBody>
          <a:bodyPr>
            <a:normAutofit fontScale="90000"/>
          </a:bodyPr>
          <a:lstStyle/>
          <a:p>
            <a:r>
              <a:rPr lang="el-GR" dirty="0" smtClean="0"/>
              <a:t> </a:t>
            </a:r>
            <a:r>
              <a:rPr lang="el-GR" sz="3100" dirty="0" smtClean="0"/>
              <a:t>Γι’ αυτό αποφάσισαν να πάνε μαζί τους άλλα δυο αδέλφια για να μη χαθούν. </a:t>
            </a:r>
            <a:r>
              <a:rPr lang="el-GR" sz="3100" dirty="0" smtClean="0"/>
              <a:t>Πόσ</a:t>
            </a:r>
            <a:r>
              <a:rPr lang="el-GR" sz="3100" dirty="0"/>
              <a:t>α</a:t>
            </a:r>
            <a:r>
              <a:rPr lang="el-GR" sz="3100" dirty="0" smtClean="0"/>
              <a:t> αδέλφια έφυγαν </a:t>
            </a:r>
            <a:r>
              <a:rPr lang="el-GR" sz="3100" dirty="0" smtClean="0"/>
              <a:t>αυτή τη φορά; (5). </a:t>
            </a:r>
            <a:endParaRPr lang="en-GB" sz="3100" dirty="0"/>
          </a:p>
        </p:txBody>
      </p:sp>
      <p:sp>
        <p:nvSpPr>
          <p:cNvPr id="3" name="Content Placeholder 2"/>
          <p:cNvSpPr>
            <a:spLocks noGrp="1"/>
          </p:cNvSpPr>
          <p:nvPr>
            <p:ph idx="1"/>
          </p:nvPr>
        </p:nvSpPr>
        <p:spPr>
          <a:xfrm>
            <a:off x="323528" y="1628800"/>
            <a:ext cx="8363272" cy="4497363"/>
          </a:xfrm>
        </p:spPr>
        <p:txBody>
          <a:bodyPr>
            <a:normAutofit fontScale="92500" lnSpcReduction="20000"/>
          </a:bodyPr>
          <a:lstStyle/>
          <a:p>
            <a:pPr marL="0" indent="0">
              <a:buNone/>
            </a:pPr>
            <a:r>
              <a:rPr lang="el-GR" dirty="0" smtClean="0"/>
              <a:t> Και πόσοι έμειναν πίσω; (1). τα πέντε αδέλφια βρήκαν την πορτοκαλιά και άρχισαν να κόβουν τα πορτοκάλια τους. Όμως τα αδέλφια που είχαν ήδη κόψει πορτοκάλια, ξεχάστηκαν και </a:t>
            </a:r>
            <a:r>
              <a:rPr lang="el-GR" dirty="0" err="1" smtClean="0"/>
              <a:t>ξαναέκοψαν</a:t>
            </a:r>
            <a:r>
              <a:rPr lang="el-GR" dirty="0" smtClean="0"/>
              <a:t>! Πήραν τότε τον δρόμο του γυρισμού για να βρουν και τον αδελφό τους που έμεινε στο σπίτι. Μόλις τον συνάντησαν, έκατσαν να μετρήσουν τα φρούτα  τους. Πόσα φρούτα έπρεπε να έχουν; (6). Πόσα είχαν όμως; (8). Πόσα παραπάνω μήλα είχαν; (2). Πόσα έπρεπε να βγάλουν για να γίνουν 6; (2). Έτσι αποφάσισαν να δώσουν τα πορτοκάλια που περίσσευε σένα γαϊδουράκι…</a:t>
            </a:r>
            <a:endParaRPr lang="en-GB" dirty="0"/>
          </a:p>
        </p:txBody>
      </p:sp>
    </p:spTree>
    <p:extLst>
      <p:ext uri="{BB962C8B-B14F-4D97-AF65-F5344CB8AC3E}">
        <p14:creationId xmlns:p14="http://schemas.microsoft.com/office/powerpoint/2010/main" val="342903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ΑΞΙΟΛΟΓΗΣΗ</a:t>
            </a:r>
            <a:endParaRPr lang="en-GB" dirty="0"/>
          </a:p>
        </p:txBody>
      </p:sp>
      <p:sp>
        <p:nvSpPr>
          <p:cNvPr id="3" name="Content Placeholder 2"/>
          <p:cNvSpPr>
            <a:spLocks noGrp="1"/>
          </p:cNvSpPr>
          <p:nvPr>
            <p:ph idx="1"/>
          </p:nvPr>
        </p:nvSpPr>
        <p:spPr>
          <a:xfrm>
            <a:off x="467544" y="1196752"/>
            <a:ext cx="8219256" cy="4929411"/>
          </a:xfrm>
        </p:spPr>
        <p:txBody>
          <a:bodyPr/>
          <a:lstStyle/>
          <a:p>
            <a:pPr marL="0" indent="0">
              <a:buNone/>
            </a:pPr>
            <a:r>
              <a:rPr lang="el-GR" dirty="0" smtClean="0"/>
              <a:t>Θα ζητήσω από τα παιδιά να  ζωγραφίσουν ένα δέντρο-όποιο θέλουν-που να έχει πάνω 6 φρούτα </a:t>
            </a:r>
          </a:p>
          <a:p>
            <a:pPr marL="0" indent="0">
              <a:buNone/>
            </a:pPr>
            <a:endParaRPr lang="el-GR" dirty="0" smtClean="0"/>
          </a:p>
          <a:p>
            <a:pPr marL="0" indent="0">
              <a:buNone/>
            </a:pPr>
            <a:r>
              <a:rPr lang="el-GR" dirty="0" smtClean="0"/>
              <a:t>6 φυτά : Το ένα θα έχει 1 λουλούδι ανθισμένο, το άλλο 2,3,4,5, 6 λουλούδια ανθισμένα.</a:t>
            </a:r>
          </a:p>
          <a:p>
            <a:pPr marL="0" indent="0">
              <a:buNone/>
            </a:pPr>
            <a:endParaRPr lang="el-GR" dirty="0" smtClean="0"/>
          </a:p>
          <a:p>
            <a:pPr marL="0" indent="0">
              <a:buNone/>
            </a:pPr>
            <a:r>
              <a:rPr lang="el-GR" dirty="0" smtClean="0"/>
              <a:t>Να φτιάξουν με τα πώματα τους μια μαργαρίτα με 6 πέταλα</a:t>
            </a:r>
          </a:p>
          <a:p>
            <a:pPr marL="0" indent="0">
              <a:buNone/>
            </a:pPr>
            <a:endParaRPr lang="en-GB" dirty="0"/>
          </a:p>
        </p:txBody>
      </p:sp>
    </p:spTree>
    <p:extLst>
      <p:ext uri="{BB962C8B-B14F-4D97-AF65-F5344CB8AC3E}">
        <p14:creationId xmlns:p14="http://schemas.microsoft.com/office/powerpoint/2010/main" val="37767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8208912" cy="864096"/>
          </a:xfrm>
        </p:spPr>
        <p:txBody>
          <a:bodyPr>
            <a:normAutofit fontScale="90000"/>
          </a:bodyPr>
          <a:lstStyle/>
          <a:p>
            <a:r>
              <a:rPr lang="el-GR" sz="3600" dirty="0" smtClean="0"/>
              <a:t>ΙΔΕΑ – ΣΤΟΧΟΣ</a:t>
            </a:r>
            <a:r>
              <a:rPr lang="el-GR" dirty="0" smtClean="0"/>
              <a:t/>
            </a:r>
            <a:br>
              <a:rPr lang="el-GR" dirty="0" smtClean="0"/>
            </a:br>
            <a:endParaRPr lang="en-GB" dirty="0"/>
          </a:p>
        </p:txBody>
      </p:sp>
      <p:sp>
        <p:nvSpPr>
          <p:cNvPr id="3" name="Content Placeholder 2"/>
          <p:cNvSpPr>
            <a:spLocks noGrp="1"/>
          </p:cNvSpPr>
          <p:nvPr>
            <p:ph idx="1"/>
          </p:nvPr>
        </p:nvSpPr>
        <p:spPr>
          <a:xfrm>
            <a:off x="323528" y="548680"/>
            <a:ext cx="8363272" cy="5577483"/>
          </a:xfrm>
        </p:spPr>
        <p:txBody>
          <a:bodyPr/>
          <a:lstStyle/>
          <a:p>
            <a:pPr marL="0" indent="0">
              <a:buNone/>
            </a:pPr>
            <a:r>
              <a:rPr lang="el-GR" sz="2400" dirty="0" smtClean="0"/>
              <a:t>Η έννοια που θα προσεγγίσουμε είναι η έννοια του φυσικού αριθμού.</a:t>
            </a:r>
          </a:p>
          <a:p>
            <a:pPr marL="0" indent="0">
              <a:buNone/>
            </a:pPr>
            <a:r>
              <a:rPr lang="el-GR" sz="2400" dirty="0" smtClean="0"/>
              <a:t>Αυτό θα γίνει μέσω έξι βασικών στόχων: την </a:t>
            </a:r>
            <a:r>
              <a:rPr lang="el-GR" sz="2400" b="1" dirty="0" smtClean="0"/>
              <a:t>αναγνώριση </a:t>
            </a:r>
            <a:r>
              <a:rPr lang="el-GR" sz="2400" dirty="0" smtClean="0"/>
              <a:t>πλήθους, διάταξης και συμβόλου και με την </a:t>
            </a:r>
            <a:r>
              <a:rPr lang="el-GR" sz="2400" b="1" dirty="0" smtClean="0"/>
              <a:t>κατασκευή</a:t>
            </a:r>
            <a:r>
              <a:rPr lang="el-GR" sz="2400" dirty="0" smtClean="0"/>
              <a:t> πλήθους, διάταξης και συμβόλου. </a:t>
            </a:r>
          </a:p>
          <a:p>
            <a:pPr marL="0" indent="0">
              <a:buNone/>
            </a:pPr>
            <a:r>
              <a:rPr lang="el-GR" sz="2400" dirty="0"/>
              <a:t>Ν</a:t>
            </a:r>
            <a:r>
              <a:rPr lang="el-GR" sz="2400" dirty="0" smtClean="0"/>
              <a:t>α μπορέσουν τα παιδιά να αναγνωρίσουν και να κατασκευάσουν έννοιες όπως περισσότερα από…, λιγότερα από…, και τόσα όσα, με βάση την ένα προς ένα αντιστοίχιση αντικειμένων και την απαρίθμησή τους. </a:t>
            </a:r>
          </a:p>
          <a:p>
            <a:pPr marL="0" indent="0">
              <a:buNone/>
            </a:pPr>
            <a:r>
              <a:rPr lang="el-GR" sz="2400" dirty="0"/>
              <a:t>Ν</a:t>
            </a:r>
            <a:r>
              <a:rPr lang="el-GR" sz="2400" dirty="0" smtClean="0"/>
              <a:t>α αναγνωρίσουν και να κατασκευάσουν την διάταξη αντικειμένων και γεγονότων με βάση το βαθμό παρουσίας ενός χαρακτηριστικού τους.</a:t>
            </a:r>
          </a:p>
          <a:p>
            <a:pPr marL="0" indent="0">
              <a:buNone/>
            </a:pPr>
            <a:r>
              <a:rPr lang="el-GR" sz="2400" dirty="0" smtClean="0"/>
              <a:t> Να μπορέσουν να μάθουν τα παιδιά να αναγνωρίζουν και να κατασκευάζουν- γράφουν τον αριθμό σαν σύμβολο</a:t>
            </a:r>
          </a:p>
          <a:p>
            <a:pPr marL="0" indent="0">
              <a:buNone/>
            </a:pPr>
            <a:endParaRPr lang="el-GR" sz="2400" dirty="0" smtClean="0"/>
          </a:p>
          <a:p>
            <a:pPr marL="0" indent="0">
              <a:buNone/>
            </a:pPr>
            <a:endParaRPr lang="el-GR" sz="2400" dirty="0" smtClean="0"/>
          </a:p>
          <a:p>
            <a:pPr marL="0" indent="0">
              <a:buNone/>
            </a:pPr>
            <a:endParaRPr lang="el-GR" sz="2400" dirty="0" smtClean="0"/>
          </a:p>
          <a:p>
            <a:pPr marL="0" indent="0">
              <a:buNone/>
            </a:pPr>
            <a:endParaRPr lang="el-GR" sz="2400" dirty="0" smtClean="0"/>
          </a:p>
          <a:p>
            <a:endParaRPr lang="en-GB" dirty="0"/>
          </a:p>
        </p:txBody>
      </p:sp>
    </p:spTree>
    <p:extLst>
      <p:ext uri="{BB962C8B-B14F-4D97-AF65-F5344CB8AC3E}">
        <p14:creationId xmlns:p14="http://schemas.microsoft.com/office/powerpoint/2010/main" val="3582995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dirty="0" smtClean="0"/>
              <a:t>ΣΕΝΑΡΙΟ</a:t>
            </a:r>
            <a:br>
              <a:rPr lang="el-GR" sz="2800" dirty="0" smtClean="0"/>
            </a:br>
            <a:r>
              <a:rPr lang="el-GR" sz="2800" dirty="0" smtClean="0"/>
              <a:t>Το σενάριο πάνω στο οποίο βασίστηκα, για να σχεδιάσω την διδασκαλία του αριθμού 6</a:t>
            </a:r>
            <a:endParaRPr lang="en-GB" sz="2800" dirty="0"/>
          </a:p>
        </p:txBody>
      </p:sp>
      <p:sp>
        <p:nvSpPr>
          <p:cNvPr id="3" name="Content Placeholder 2"/>
          <p:cNvSpPr>
            <a:spLocks noGrp="1"/>
          </p:cNvSpPr>
          <p:nvPr>
            <p:ph idx="1"/>
          </p:nvPr>
        </p:nvSpPr>
        <p:spPr>
          <a:xfrm>
            <a:off x="395536" y="1556792"/>
            <a:ext cx="8291264" cy="4569371"/>
          </a:xfrm>
        </p:spPr>
        <p:txBody>
          <a:bodyPr>
            <a:normAutofit fontScale="92500" lnSpcReduction="10000"/>
          </a:bodyPr>
          <a:lstStyle/>
          <a:p>
            <a:pPr marL="0" indent="0">
              <a:buNone/>
            </a:pPr>
            <a:r>
              <a:rPr lang="el-GR" dirty="0" smtClean="0"/>
              <a:t>Η μαμά θα φτιάξει κέικ πορτοκαλιού και χρειάζεται πορτοκάλια!!!</a:t>
            </a:r>
          </a:p>
          <a:p>
            <a:pPr marL="0" indent="0">
              <a:buNone/>
            </a:pPr>
            <a:r>
              <a:rPr lang="el-GR" dirty="0" smtClean="0"/>
              <a:t>Σένα χωριό ζούσε μια πολύτεκνη οικογένεια με 6 παιδιά! </a:t>
            </a:r>
          </a:p>
          <a:p>
            <a:pPr marL="0" indent="0">
              <a:buNone/>
            </a:pPr>
            <a:r>
              <a:rPr lang="el-GR" dirty="0" smtClean="0"/>
              <a:t> Είναι μέρες περιορισμού λόγω του κορωνοιού και για να γλυκαθούνε μέχρι να περάσει ο ιός ζητήσανε τα παιδιά από την μαμά να τους φτιάξει κέικ.</a:t>
            </a:r>
          </a:p>
          <a:p>
            <a:pPr marL="0" indent="0">
              <a:buNone/>
            </a:pPr>
            <a:r>
              <a:rPr lang="el-GR" dirty="0" smtClean="0"/>
              <a:t> Θα βοηθήσουμε όμως την μαμά να ετοιμάσει το γλυκό! Αποφάσισαν τα 6 αδέλφια της οικογένειας. Και αυτό έκαναν!</a:t>
            </a:r>
          </a:p>
          <a:p>
            <a:pPr marL="0" indent="0">
              <a:buNone/>
            </a:pPr>
            <a:endParaRPr lang="en-GB" dirty="0"/>
          </a:p>
        </p:txBody>
      </p:sp>
    </p:spTree>
    <p:extLst>
      <p:ext uri="{BB962C8B-B14F-4D97-AF65-F5344CB8AC3E}">
        <p14:creationId xmlns:p14="http://schemas.microsoft.com/office/powerpoint/2010/main" val="1870141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600" dirty="0" smtClean="0"/>
              <a:t>ΥΛΙΚΑ ΠΟΥ ΖΗΤΗΣΑ ΑΠΌ ΤΟΥΣ ΓΟΝΕΙΣ ΝΑ ΕΧΟΥΝ</a:t>
            </a:r>
            <a:endParaRPr lang="en-GB" sz="3600" dirty="0"/>
          </a:p>
        </p:txBody>
      </p:sp>
      <p:sp>
        <p:nvSpPr>
          <p:cNvPr id="3" name="Content Placeholder 2"/>
          <p:cNvSpPr>
            <a:spLocks noGrp="1"/>
          </p:cNvSpPr>
          <p:nvPr>
            <p:ph idx="1"/>
          </p:nvPr>
        </p:nvSpPr>
        <p:spPr/>
        <p:txBody>
          <a:bodyPr>
            <a:normAutofit lnSpcReduction="10000"/>
          </a:bodyPr>
          <a:lstStyle/>
          <a:p>
            <a:r>
              <a:rPr lang="el-GR" dirty="0" smtClean="0"/>
              <a:t>πλαστελίνη, τουβλάκια </a:t>
            </a:r>
          </a:p>
          <a:p>
            <a:r>
              <a:rPr lang="el-GR" dirty="0" smtClean="0"/>
              <a:t>Κόλλες Α4</a:t>
            </a:r>
          </a:p>
          <a:p>
            <a:r>
              <a:rPr lang="el-GR" dirty="0" smtClean="0"/>
              <a:t>Χρωματιστά μολύβια ή παστέλ</a:t>
            </a:r>
          </a:p>
          <a:p>
            <a:r>
              <a:rPr lang="el-GR" dirty="0" smtClean="0"/>
              <a:t>Πώματα από μπουκάλες νερού</a:t>
            </a:r>
          </a:p>
          <a:p>
            <a:r>
              <a:rPr lang="el-GR" dirty="0" smtClean="0"/>
              <a:t> πορτοκάλια</a:t>
            </a:r>
          </a:p>
          <a:p>
            <a:pPr marL="0" indent="0">
              <a:buNone/>
            </a:pPr>
            <a:endParaRPr lang="el-GR" dirty="0"/>
          </a:p>
          <a:p>
            <a:pPr marL="0" indent="0">
              <a:buNone/>
            </a:pPr>
            <a:r>
              <a:rPr lang="el-GR" dirty="0" smtClean="0"/>
              <a:t>Τα παιδιά θα εργαστούν από το σπίτι τους με την στήριξη των οικείων τους</a:t>
            </a:r>
          </a:p>
          <a:p>
            <a:pPr marL="0" indent="0">
              <a:buNone/>
            </a:pPr>
            <a:endParaRPr lang="el-GR" dirty="0" smtClean="0"/>
          </a:p>
          <a:p>
            <a:endParaRPr lang="en-GB" dirty="0"/>
          </a:p>
        </p:txBody>
      </p:sp>
    </p:spTree>
    <p:extLst>
      <p:ext uri="{BB962C8B-B14F-4D97-AF65-F5344CB8AC3E}">
        <p14:creationId xmlns:p14="http://schemas.microsoft.com/office/powerpoint/2010/main" val="2430086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332656"/>
            <a:ext cx="5688632" cy="576064"/>
          </a:xfrm>
        </p:spPr>
        <p:txBody>
          <a:bodyPr>
            <a:normAutofit fontScale="90000"/>
          </a:bodyPr>
          <a:lstStyle/>
          <a:p>
            <a:r>
              <a:rPr lang="el-GR" dirty="0" smtClean="0"/>
              <a:t/>
            </a:r>
            <a:br>
              <a:rPr lang="el-GR" dirty="0" smtClean="0"/>
            </a:br>
            <a:r>
              <a:rPr lang="el-GR" dirty="0" smtClean="0"/>
              <a:t>Αναγνώριση συμβόλου</a:t>
            </a:r>
            <a:br>
              <a:rPr lang="el-GR" dirty="0" smtClean="0"/>
            </a:br>
            <a:endParaRPr lang="en-GB"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3068960"/>
            <a:ext cx="1656184" cy="2757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945804"/>
            <a:ext cx="5760640" cy="1637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9792" y="3269495"/>
            <a:ext cx="2964510" cy="2085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8184" y="2996952"/>
            <a:ext cx="2247900" cy="317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2344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274638"/>
            <a:ext cx="6995120" cy="778098"/>
          </a:xfrm>
        </p:spPr>
        <p:txBody>
          <a:bodyPr>
            <a:normAutofit/>
          </a:bodyPr>
          <a:lstStyle/>
          <a:p>
            <a:r>
              <a:rPr lang="el-GR" sz="3200" dirty="0" smtClean="0"/>
              <a:t>Στην συνέχεια…</a:t>
            </a:r>
            <a:endParaRPr lang="en-GB" sz="3200" dirty="0"/>
          </a:p>
        </p:txBody>
      </p:sp>
      <p:sp>
        <p:nvSpPr>
          <p:cNvPr id="3" name="Content Placeholder 2"/>
          <p:cNvSpPr>
            <a:spLocks noGrp="1"/>
          </p:cNvSpPr>
          <p:nvPr>
            <p:ph idx="1"/>
          </p:nvPr>
        </p:nvSpPr>
        <p:spPr>
          <a:xfrm>
            <a:off x="395536" y="980728"/>
            <a:ext cx="8291264" cy="5145435"/>
          </a:xfrm>
        </p:spPr>
        <p:txBody>
          <a:bodyPr>
            <a:normAutofit fontScale="92500"/>
          </a:bodyPr>
          <a:lstStyle/>
          <a:p>
            <a:pPr marL="0" indent="0">
              <a:buNone/>
            </a:pPr>
            <a:r>
              <a:rPr lang="el-GR" sz="2800" dirty="0" smtClean="0"/>
              <a:t>Ζητώ από κάθε παιδί να βάλει 10 πώματα στην σειρά. Στην συνέχεια πάνε για παρέλαση κ θα κάνουν ένα βήμα μπροστά 6 από τα πώματα και να τα μετρήσει.</a:t>
            </a:r>
          </a:p>
          <a:p>
            <a:pPr marL="0" indent="0">
              <a:buNone/>
            </a:pPr>
            <a:r>
              <a:rPr lang="el-GR" sz="2800" dirty="0" smtClean="0"/>
              <a:t>Κρατώ καρτέλες με τους αριθμούς 1-6 και δείχνοντας τους την αντίστοιχη καρτέλα τους ζητώ να μου φέρουν αντικείμενα από τον χώρο τους: ζητώ από τα παιδιά να μου φέρουν 6 παραμύθια από την βιβλιοθήκη, 3 μπάλες, 2 μήλα, 4 κυβάκια, να μετρήσουν 6 δαχτυλάκια, να χτυπήσουν 6 παλαμάκια, να κάνουν 6 βήματα. </a:t>
            </a:r>
          </a:p>
          <a:p>
            <a:pPr marL="0" indent="0">
              <a:buNone/>
            </a:pPr>
            <a:r>
              <a:rPr lang="el-GR" sz="2800" dirty="0" smtClean="0"/>
              <a:t>• Αμέσως μετά ζητώ από τα παιδιά να ψάξουν μέσα στο σπίτι τους να βρουν που υπάρχει ο αριθμός 6, όπως στο ρολόι, στην ημερομηνία </a:t>
            </a:r>
            <a:r>
              <a:rPr lang="el-GR" sz="2800" dirty="0" err="1" smtClean="0"/>
              <a:t>κ.λ.π</a:t>
            </a:r>
            <a:r>
              <a:rPr lang="el-GR" sz="2800" dirty="0" smtClean="0"/>
              <a:t>.</a:t>
            </a:r>
          </a:p>
          <a:p>
            <a:pPr marL="0" indent="0">
              <a:buNone/>
            </a:pPr>
            <a:endParaRPr lang="en-GB" sz="2800" dirty="0"/>
          </a:p>
        </p:txBody>
      </p:sp>
    </p:spTree>
    <p:extLst>
      <p:ext uri="{BB962C8B-B14F-4D97-AF65-F5344CB8AC3E}">
        <p14:creationId xmlns:p14="http://schemas.microsoft.com/office/powerpoint/2010/main" val="2072822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04664"/>
            <a:ext cx="7787208" cy="792088"/>
          </a:xfrm>
        </p:spPr>
        <p:txBody>
          <a:bodyPr>
            <a:normAutofit/>
          </a:bodyPr>
          <a:lstStyle/>
          <a:p>
            <a:r>
              <a:rPr lang="el-GR" sz="4000" dirty="0" smtClean="0"/>
              <a:t>Κατασκευή συμβόλου</a:t>
            </a:r>
            <a:endParaRPr lang="en-GB" sz="4000" dirty="0"/>
          </a:p>
        </p:txBody>
      </p:sp>
      <p:sp>
        <p:nvSpPr>
          <p:cNvPr id="3" name="Content Placeholder 2"/>
          <p:cNvSpPr>
            <a:spLocks noGrp="1"/>
          </p:cNvSpPr>
          <p:nvPr>
            <p:ph idx="1"/>
          </p:nvPr>
        </p:nvSpPr>
        <p:spPr>
          <a:xfrm>
            <a:off x="467544" y="1268760"/>
            <a:ext cx="8219256" cy="4857403"/>
          </a:xfrm>
        </p:spPr>
        <p:txBody>
          <a:bodyPr/>
          <a:lstStyle/>
          <a:p>
            <a:pPr marL="0" indent="0">
              <a:buNone/>
            </a:pPr>
            <a:r>
              <a:rPr lang="el-GR" dirty="0" smtClean="0"/>
              <a:t>Η κατασκευή θα γίνει με την πλαστελίνη θα προσπαθήσουμε να σχηματίσουμε τον αριθμό μας.</a:t>
            </a:r>
          </a:p>
          <a:p>
            <a:pPr marL="0" indent="0">
              <a:buNone/>
            </a:pPr>
            <a:r>
              <a:rPr lang="el-GR" dirty="0" smtClean="0"/>
              <a:t>Θα γίνει και με τους κύβους τους. </a:t>
            </a:r>
          </a:p>
          <a:p>
            <a:pPr marL="0" indent="0">
              <a:buNone/>
            </a:pPr>
            <a:r>
              <a:rPr lang="el-GR" dirty="0" smtClean="0"/>
              <a:t>Θα την φτιάξουν και με τα πώματα που ζητήσαμε να έχουν κοντά τους</a:t>
            </a:r>
          </a:p>
          <a:p>
            <a:pPr marL="0" indent="0">
              <a:buNone/>
            </a:pPr>
            <a:r>
              <a:rPr lang="el-GR" dirty="0" smtClean="0"/>
              <a:t>Ζητάμε να φωτογραφίσουν τις δημιουργίες τους κ τις αναρτούμε στην σελίδα μας</a:t>
            </a:r>
            <a:endParaRPr lang="en-GB" dirty="0"/>
          </a:p>
        </p:txBody>
      </p:sp>
    </p:spTree>
    <p:extLst>
      <p:ext uri="{BB962C8B-B14F-4D97-AF65-F5344CB8AC3E}">
        <p14:creationId xmlns:p14="http://schemas.microsoft.com/office/powerpoint/2010/main" val="2630989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b="1" dirty="0" smtClean="0"/>
              <a:t>Αναγνώριση και κατασκευή </a:t>
            </a:r>
            <a:r>
              <a:rPr lang="el-GR" sz="3200" b="1" dirty="0" err="1" smtClean="0"/>
              <a:t>πληθικού</a:t>
            </a:r>
            <a:r>
              <a:rPr lang="el-GR" sz="3200" b="1" dirty="0" smtClean="0"/>
              <a:t> αριθμού</a:t>
            </a:r>
            <a:endParaRPr lang="en-GB" sz="3200" b="1" dirty="0"/>
          </a:p>
        </p:txBody>
      </p:sp>
      <p:sp>
        <p:nvSpPr>
          <p:cNvPr id="3" name="Content Placeholder 2"/>
          <p:cNvSpPr>
            <a:spLocks noGrp="1"/>
          </p:cNvSpPr>
          <p:nvPr>
            <p:ph idx="1"/>
          </p:nvPr>
        </p:nvSpPr>
        <p:spPr>
          <a:xfrm>
            <a:off x="395536" y="1124744"/>
            <a:ext cx="8291264" cy="5001419"/>
          </a:xfrm>
        </p:spPr>
        <p:txBody>
          <a:bodyPr>
            <a:normAutofit lnSpcReduction="10000"/>
          </a:bodyPr>
          <a:lstStyle/>
          <a:p>
            <a:pPr marL="0" indent="0">
              <a:buNone/>
            </a:pPr>
            <a:r>
              <a:rPr lang="el-GR" sz="2800" dirty="0" smtClean="0"/>
              <a:t>Τους λέω την δική μου ιστορία…6 αδέλφια αποφάσισαν να πάνε στο χωριό και να φέρουν στην μαμά τους 6 πορτοκάλια από ένα ο καθένας για να  φτιάξει τον χυμό που θα έβαζε στο κέικ. Αποφάσισαν όμως να πάνε λίγοι </a:t>
            </a:r>
            <a:r>
              <a:rPr lang="el-GR" sz="2800" dirty="0" err="1" smtClean="0"/>
              <a:t>λίγοι</a:t>
            </a:r>
            <a:r>
              <a:rPr lang="el-GR" sz="2800" dirty="0" smtClean="0"/>
              <a:t> για να μην αφήσουν μόνη την μαμά, μήπως χρειαστεί κάτι. </a:t>
            </a:r>
          </a:p>
          <a:p>
            <a:pPr marL="0" indent="0">
              <a:buNone/>
            </a:pPr>
            <a:r>
              <a:rPr lang="el-GR" sz="2800" dirty="0" smtClean="0"/>
              <a:t>Πρώτα έφυγαν τα 2 αδέλφια, αλλά ξέχασαν να πάρουν μαζί τα καπελάκια τους. Πόσα αδέλφια έμειναν πίσω; (4). Τα άλλα αδέλφια είπαν σε έναν άλλο να τρέξει να τους βρει και να τους δώσει τα καπελάκια τους για να μην τους χτυπήσει ο ήλιος στο κεφάλι. Πόσα καπελάκια πρέπει να πάρει μαζί του ο αδελφός; (2). </a:t>
            </a:r>
          </a:p>
          <a:p>
            <a:pPr marL="0" indent="0">
              <a:buNone/>
            </a:pPr>
            <a:endParaRPr lang="en-GB" dirty="0"/>
          </a:p>
        </p:txBody>
      </p:sp>
    </p:spTree>
    <p:extLst>
      <p:ext uri="{BB962C8B-B14F-4D97-AF65-F5344CB8AC3E}">
        <p14:creationId xmlns:p14="http://schemas.microsoft.com/office/powerpoint/2010/main" val="1472175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p:spPr>
        <p:txBody>
          <a:bodyPr>
            <a:normAutofit/>
          </a:bodyPr>
          <a:lstStyle/>
          <a:p>
            <a:r>
              <a:rPr lang="el-GR" dirty="0" smtClean="0"/>
              <a:t> </a:t>
            </a:r>
            <a:r>
              <a:rPr lang="el-GR" sz="3100" dirty="0" smtClean="0"/>
              <a:t>Μαζί με τον δικό του καπελάκι, πόσα καπελάκια θα έχει; (3). </a:t>
            </a:r>
            <a:endParaRPr lang="en-GB" sz="3100" dirty="0"/>
          </a:p>
        </p:txBody>
      </p:sp>
      <p:sp>
        <p:nvSpPr>
          <p:cNvPr id="3" name="Content Placeholder 2"/>
          <p:cNvSpPr>
            <a:spLocks noGrp="1"/>
          </p:cNvSpPr>
          <p:nvPr>
            <p:ph idx="1"/>
          </p:nvPr>
        </p:nvSpPr>
        <p:spPr>
          <a:xfrm>
            <a:off x="395536" y="1484784"/>
            <a:ext cx="8291264" cy="4641379"/>
          </a:xfrm>
        </p:spPr>
        <p:txBody>
          <a:bodyPr>
            <a:normAutofit fontScale="92500" lnSpcReduction="20000"/>
          </a:bodyPr>
          <a:lstStyle/>
          <a:p>
            <a:pPr marL="0" indent="0">
              <a:buNone/>
            </a:pPr>
            <a:r>
              <a:rPr lang="el-GR" dirty="0" smtClean="0"/>
              <a:t>Αφού πήγε και άλλος ένας αδελφός για πορτοκάλια, πόσοι έμειναν πίσω αυτή τη φορά; (3). </a:t>
            </a:r>
          </a:p>
          <a:p>
            <a:pPr marL="0" indent="0">
              <a:buNone/>
            </a:pPr>
            <a:r>
              <a:rPr lang="el-GR" dirty="0" smtClean="0"/>
              <a:t> Όταν γύρισαν τα αδέλφια, έφεραν 3 πορτοκάλια. Πόσα πορτοκάλια πρέπει να φέρουν ακόμη για να γίνουν 6; (3). Ύστερα σηκώθηκαν οι υπόλοιποι τρεις να φέρουν και εκείνοι τα δικά τους πορτοκάλια. Ρωτούσαν τους άλλους πού πήγαν και βρήκαν αυτά τα ωραία φρούτα. Τους εξηγούσαν, λοιπόν, ότι πήγαν από κει, έστριψαν πιο πέρα και μετά πήγαν όλο </a:t>
            </a:r>
            <a:r>
              <a:rPr lang="el-GR" dirty="0" err="1" smtClean="0"/>
              <a:t>ευθεία…αλλά</a:t>
            </a:r>
            <a:r>
              <a:rPr lang="el-GR" dirty="0" smtClean="0"/>
              <a:t> δεν μπορούσαν να καταλάβουν πως πήγαν. Τι θα κάνουμε τώρα, άρχισαν να αναρωτιούνται …πως θα θυμόμαστε τον δρόμο; </a:t>
            </a:r>
            <a:endParaRPr lang="en-GB" dirty="0"/>
          </a:p>
        </p:txBody>
      </p:sp>
    </p:spTree>
    <p:extLst>
      <p:ext uri="{BB962C8B-B14F-4D97-AF65-F5344CB8AC3E}">
        <p14:creationId xmlns:p14="http://schemas.microsoft.com/office/powerpoint/2010/main" val="1891546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828</Words>
  <Application>Microsoft Office PowerPoint</Application>
  <PresentationFormat>On-screen Show (4:3)</PresentationFormat>
  <Paragraphs>47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Ο ΑΡΙΘΜΟΣ 6 ΣΕ ΤΗΛΕΔΙΑΣΚΕΨΗ  Νηπιαγωγείο Ριζοκαρπάσου 2021 Νηπιαγωγός: Γεωργία Φραγκίσκου</vt:lpstr>
      <vt:lpstr>ΙΔΕΑ – ΣΤΟΧΟΣ </vt:lpstr>
      <vt:lpstr>ΣΕΝΑΡΙΟ Το σενάριο πάνω στο οποίο βασίστηκα, για να σχεδιάσω την διδασκαλία του αριθμού 6</vt:lpstr>
      <vt:lpstr>ΥΛΙΚΑ ΠΟΥ ΖΗΤΗΣΑ ΑΠΌ ΤΟΥΣ ΓΟΝΕΙΣ ΝΑ ΕΧΟΥΝ</vt:lpstr>
      <vt:lpstr> Αναγνώριση συμβόλου </vt:lpstr>
      <vt:lpstr>Στην συνέχεια…</vt:lpstr>
      <vt:lpstr>Κατασκευή συμβόλου</vt:lpstr>
      <vt:lpstr>Αναγνώριση και κατασκευή πληθικού αριθμού</vt:lpstr>
      <vt:lpstr> Μαζί με τον δικό του καπελάκι, πόσα καπελάκια θα έχει; (3). </vt:lpstr>
      <vt:lpstr> Γι’ αυτό αποφάσισαν να πάνε μαζί τους άλλα δυο αδέλφια για να μη χαθούν. Πόσα αδέλφια έφυγαν αυτή τη φορά; (5). </vt:lpstr>
      <vt:lpstr>ΑΞΙΟΛΟΓΗΣΗ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Toshiba</dc:creator>
  <cp:lastModifiedBy>Toshiba</cp:lastModifiedBy>
  <cp:revision>20</cp:revision>
  <dcterms:created xsi:type="dcterms:W3CDTF">2021-03-19T17:49:30Z</dcterms:created>
  <dcterms:modified xsi:type="dcterms:W3CDTF">2021-03-22T10:44:10Z</dcterms:modified>
</cp:coreProperties>
</file>