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sldIdLst>
    <p:sldId id="256" r:id="rId2"/>
    <p:sldId id="257" r:id="rId3"/>
    <p:sldId id="259" r:id="rId4"/>
    <p:sldId id="258" r:id="rId5"/>
    <p:sldId id="260" r:id="rId6"/>
    <p:sldId id="261" r:id="rId7"/>
    <p:sldId id="262" r:id="rId8"/>
    <p:sldId id="264" r:id="rId9"/>
    <p:sldId id="265" r:id="rId10"/>
    <p:sldId id="266" r:id="rId11"/>
    <p:sldId id="267" r:id="rId12"/>
    <p:sldId id="268" r:id="rId13"/>
    <p:sldId id="263"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9" d="100"/>
          <a:sy n="59" d="100"/>
        </p:scale>
        <p:origin x="7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BCBBAA-CDBE-44C2-83D8-11DAC04268FD}"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236000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BCBBAA-CDBE-44C2-83D8-11DAC04268FD}"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397926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BCBBAA-CDBE-44C2-83D8-11DAC04268FD}"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357EFA-7459-46D4-8B9B-C45559ABCD9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08179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DBCBBAA-CDBE-44C2-83D8-11DAC04268FD}"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38961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DBCBBAA-CDBE-44C2-83D8-11DAC04268FD}"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357EFA-7459-46D4-8B9B-C45559ABCD9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61339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DBCBBAA-CDBE-44C2-83D8-11DAC04268FD}"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3392228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BCBBAA-CDBE-44C2-83D8-11DAC04268FD}"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328359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BCBBAA-CDBE-44C2-83D8-11DAC04268FD}"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217312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BCBBAA-CDBE-44C2-83D8-11DAC04268FD}"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161891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BCBBAA-CDBE-44C2-83D8-11DAC04268FD}"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19466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BCBBAA-CDBE-44C2-83D8-11DAC04268FD}"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285105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BCBBAA-CDBE-44C2-83D8-11DAC04268FD}"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2641472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BCBBAA-CDBE-44C2-83D8-11DAC04268FD}"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2392682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CBBAA-CDBE-44C2-83D8-11DAC04268FD}"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837879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DBCBBAA-CDBE-44C2-83D8-11DAC04268FD}"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2452598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DBCBBAA-CDBE-44C2-83D8-11DAC04268FD}"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357EFA-7459-46D4-8B9B-C45559ABCD96}" type="slidenum">
              <a:rPr lang="en-US" smtClean="0"/>
              <a:t>‹#›</a:t>
            </a:fld>
            <a:endParaRPr lang="en-US"/>
          </a:p>
        </p:txBody>
      </p:sp>
    </p:spTree>
    <p:extLst>
      <p:ext uri="{BB962C8B-B14F-4D97-AF65-F5344CB8AC3E}">
        <p14:creationId xmlns:p14="http://schemas.microsoft.com/office/powerpoint/2010/main" val="3206339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DBCBBAA-CDBE-44C2-83D8-11DAC04268FD}" type="datetimeFigureOut">
              <a:rPr lang="en-US" smtClean="0"/>
              <a:t>12/2/2021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9357EFA-7459-46D4-8B9B-C45559ABCD96}" type="slidenum">
              <a:rPr lang="en-US" smtClean="0"/>
              <a:t>‹#›</a:t>
            </a:fld>
            <a:endParaRPr lang="en-US"/>
          </a:p>
        </p:txBody>
      </p:sp>
    </p:spTree>
    <p:extLst>
      <p:ext uri="{BB962C8B-B14F-4D97-AF65-F5344CB8AC3E}">
        <p14:creationId xmlns:p14="http://schemas.microsoft.com/office/powerpoint/2010/main" val="55285109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Τί μας προσφέρουν τα δάση</a:t>
            </a:r>
            <a:endParaRPr lang="en-US" dirty="0"/>
          </a:p>
        </p:txBody>
      </p:sp>
      <p:sp>
        <p:nvSpPr>
          <p:cNvPr id="3" name="Subtitle 2"/>
          <p:cNvSpPr>
            <a:spLocks noGrp="1"/>
          </p:cNvSpPr>
          <p:nvPr>
            <p:ph type="subTitle" idx="1"/>
          </p:nvPr>
        </p:nvSpPr>
        <p:spPr/>
        <p:txBody>
          <a:bodyPr>
            <a:normAutofit lnSpcReduction="10000"/>
          </a:bodyPr>
          <a:lstStyle/>
          <a:p>
            <a:r>
              <a:rPr lang="el-GR" dirty="0" smtClean="0"/>
              <a:t>Νίκη </a:t>
            </a:r>
            <a:r>
              <a:rPr lang="el-GR" dirty="0" err="1" smtClean="0"/>
              <a:t>Ευαγόρου</a:t>
            </a:r>
            <a:endParaRPr lang="el-GR" dirty="0" smtClean="0"/>
          </a:p>
          <a:p>
            <a:r>
              <a:rPr lang="el-GR" dirty="0" smtClean="0"/>
              <a:t>Σχ. Χρ. 2020-21</a:t>
            </a:r>
          </a:p>
          <a:p>
            <a:r>
              <a:rPr lang="el-GR" dirty="0" smtClean="0"/>
              <a:t>Νηπιαγωγείο </a:t>
            </a:r>
            <a:r>
              <a:rPr lang="el-GR" dirty="0" err="1" smtClean="0"/>
              <a:t>Ριζοκαρπάσου</a:t>
            </a:r>
            <a:endParaRPr lang="en-US" dirty="0"/>
          </a:p>
        </p:txBody>
      </p:sp>
    </p:spTree>
    <p:extLst>
      <p:ext uri="{BB962C8B-B14F-4D97-AF65-F5344CB8AC3E}">
        <p14:creationId xmlns:p14="http://schemas.microsoft.com/office/powerpoint/2010/main" val="3539987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9354605" cy="976312"/>
          </a:xfrm>
        </p:spPr>
        <p:txBody>
          <a:bodyPr>
            <a:normAutofit/>
          </a:bodyPr>
          <a:lstStyle/>
          <a:p>
            <a:pPr algn="ctr"/>
            <a:r>
              <a:rPr lang="el-GR" sz="3600" dirty="0" smtClean="0"/>
              <a:t>Μείωση της ηχορύπανσης</a:t>
            </a:r>
            <a:endParaRPr lang="en-US" sz="3600" dirty="0"/>
          </a:p>
        </p:txBody>
      </p:sp>
      <p:pic>
        <p:nvPicPr>
          <p:cNvPr id="5" name="Content Placeholder 4"/>
          <p:cNvPicPr>
            <a:picLocks noGrp="1" noChangeAspect="1"/>
          </p:cNvPicPr>
          <p:nvPr>
            <p:ph idx="1"/>
          </p:nvPr>
        </p:nvPicPr>
        <p:blipFill>
          <a:blip r:embed="rId2"/>
          <a:stretch>
            <a:fillRect/>
          </a:stretch>
        </p:blipFill>
        <p:spPr>
          <a:xfrm>
            <a:off x="6260570" y="1598613"/>
            <a:ext cx="5683247" cy="4262435"/>
          </a:xfrm>
          <a:prstGeom prst="rect">
            <a:avLst/>
          </a:prstGeom>
        </p:spPr>
      </p:pic>
      <p:sp>
        <p:nvSpPr>
          <p:cNvPr id="4" name="Text Placeholder 3"/>
          <p:cNvSpPr>
            <a:spLocks noGrp="1"/>
          </p:cNvSpPr>
          <p:nvPr>
            <p:ph type="body" sz="half" idx="2"/>
          </p:nvPr>
        </p:nvSpPr>
        <p:spPr>
          <a:xfrm>
            <a:off x="2589212" y="1598613"/>
            <a:ext cx="3505199" cy="4655230"/>
          </a:xfrm>
        </p:spPr>
        <p:txBody>
          <a:bodyPr>
            <a:normAutofit/>
          </a:bodyPr>
          <a:lstStyle/>
          <a:p>
            <a:r>
              <a:rPr lang="el-GR" sz="2400" dirty="0"/>
              <a:t>Ο ήχος εξασθενεί στα δάση, καθιστώντας τα δέντρα ένα δημοφιλές φυσικό φράγμα θορύβου. Τα δέντρα μπορούν να μειώσουν τον ήχο του περιβάλλοντος κατά 5 έως 10 ντεσιμπέλ ή περίπου 50% όπως ακούγεται από τα ανθρώπινα αυτιά.</a:t>
            </a:r>
            <a:endParaRPr lang="en-US" sz="2400" dirty="0"/>
          </a:p>
        </p:txBody>
      </p:sp>
    </p:spTree>
    <p:extLst>
      <p:ext uri="{BB962C8B-B14F-4D97-AF65-F5344CB8AC3E}">
        <p14:creationId xmlns:p14="http://schemas.microsoft.com/office/powerpoint/2010/main" val="2307016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8906102" cy="976312"/>
          </a:xfrm>
        </p:spPr>
        <p:txBody>
          <a:bodyPr>
            <a:normAutofit/>
          </a:bodyPr>
          <a:lstStyle/>
          <a:p>
            <a:pPr algn="ctr"/>
            <a:r>
              <a:rPr lang="el-GR" sz="3600" dirty="0" smtClean="0"/>
              <a:t>Ξεκούραση</a:t>
            </a:r>
            <a:endParaRPr lang="en-US" sz="3600" dirty="0"/>
          </a:p>
        </p:txBody>
      </p:sp>
      <p:pic>
        <p:nvPicPr>
          <p:cNvPr id="5" name="Content Placeholder 4"/>
          <p:cNvPicPr>
            <a:picLocks noGrp="1" noChangeAspect="1"/>
          </p:cNvPicPr>
          <p:nvPr>
            <p:ph idx="1"/>
          </p:nvPr>
        </p:nvPicPr>
        <p:blipFill>
          <a:blip r:embed="rId2"/>
          <a:stretch>
            <a:fillRect/>
          </a:stretch>
        </p:blipFill>
        <p:spPr>
          <a:xfrm>
            <a:off x="6542642" y="1422400"/>
            <a:ext cx="4952672" cy="4658187"/>
          </a:xfrm>
          <a:prstGeom prst="rect">
            <a:avLst/>
          </a:prstGeom>
        </p:spPr>
      </p:pic>
      <p:sp>
        <p:nvSpPr>
          <p:cNvPr id="4" name="Text Placeholder 3"/>
          <p:cNvSpPr>
            <a:spLocks noGrp="1"/>
          </p:cNvSpPr>
          <p:nvPr>
            <p:ph type="body" sz="half" idx="2"/>
          </p:nvPr>
        </p:nvSpPr>
        <p:spPr>
          <a:xfrm>
            <a:off x="2589212" y="1910443"/>
            <a:ext cx="3505199" cy="2939143"/>
          </a:xfrm>
        </p:spPr>
        <p:txBody>
          <a:bodyPr>
            <a:normAutofit fontScale="92500"/>
          </a:bodyPr>
          <a:lstStyle/>
          <a:p>
            <a:r>
              <a:rPr lang="el-GR" sz="3200" dirty="0" smtClean="0"/>
              <a:t>Μπορούμε να πάμε μια βόλτα στο δάσος για να ξεκουραστούμε και να χαλαρώσουμε.</a:t>
            </a:r>
            <a:endParaRPr lang="en-US" sz="3200" dirty="0"/>
          </a:p>
        </p:txBody>
      </p:sp>
    </p:spTree>
    <p:extLst>
      <p:ext uri="{BB962C8B-B14F-4D97-AF65-F5344CB8AC3E}">
        <p14:creationId xmlns:p14="http://schemas.microsoft.com/office/powerpoint/2010/main" val="488018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smtClean="0"/>
              <a:t>Παιχνίδι</a:t>
            </a:r>
            <a:endParaRPr lang="en-US" sz="3600" dirty="0"/>
          </a:p>
        </p:txBody>
      </p:sp>
      <p:pic>
        <p:nvPicPr>
          <p:cNvPr id="5" name="Content Placeholder 4"/>
          <p:cNvPicPr>
            <a:picLocks noGrp="1" noChangeAspect="1"/>
          </p:cNvPicPr>
          <p:nvPr>
            <p:ph idx="1"/>
          </p:nvPr>
        </p:nvPicPr>
        <p:blipFill>
          <a:blip r:embed="rId2"/>
          <a:stretch>
            <a:fillRect/>
          </a:stretch>
        </p:blipFill>
        <p:spPr>
          <a:xfrm>
            <a:off x="6390516" y="453717"/>
            <a:ext cx="5039483" cy="5407332"/>
          </a:xfrm>
          <a:prstGeom prst="rect">
            <a:avLst/>
          </a:prstGeom>
        </p:spPr>
      </p:pic>
      <p:sp>
        <p:nvSpPr>
          <p:cNvPr id="4" name="Text Placeholder 3"/>
          <p:cNvSpPr>
            <a:spLocks noGrp="1"/>
          </p:cNvSpPr>
          <p:nvPr>
            <p:ph type="body" sz="half" idx="2"/>
          </p:nvPr>
        </p:nvSpPr>
        <p:spPr/>
        <p:txBody>
          <a:bodyPr/>
          <a:lstStyle/>
          <a:p>
            <a:r>
              <a:rPr lang="el-GR" sz="2800" dirty="0" smtClean="0"/>
              <a:t>Στα δάση θα βρούμε αρκετούς εκδρομικούς χώρους όπου μπορούμε να απολαύσουμε το φαγητό μας και να παίξουμε</a:t>
            </a:r>
            <a:r>
              <a:rPr lang="el-GR" dirty="0" smtClean="0"/>
              <a:t>.</a:t>
            </a:r>
            <a:endParaRPr lang="en-US" dirty="0"/>
          </a:p>
        </p:txBody>
      </p:sp>
    </p:spTree>
    <p:extLst>
      <p:ext uri="{BB962C8B-B14F-4D97-AF65-F5344CB8AC3E}">
        <p14:creationId xmlns:p14="http://schemas.microsoft.com/office/powerpoint/2010/main" val="4116353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8915400" cy="976312"/>
          </a:xfrm>
        </p:spPr>
        <p:txBody>
          <a:bodyPr>
            <a:normAutofit/>
          </a:bodyPr>
          <a:lstStyle/>
          <a:p>
            <a:pPr algn="ctr"/>
            <a:r>
              <a:rPr lang="el-GR" sz="3600" dirty="0" smtClean="0"/>
              <a:t>Πρασινάδα</a:t>
            </a:r>
            <a:endParaRPr lang="en-US" sz="3600" dirty="0"/>
          </a:p>
        </p:txBody>
      </p:sp>
      <p:pic>
        <p:nvPicPr>
          <p:cNvPr id="5" name="Content Placeholder 4"/>
          <p:cNvPicPr>
            <a:picLocks noGrp="1" noChangeAspect="1"/>
          </p:cNvPicPr>
          <p:nvPr>
            <p:ph idx="1"/>
          </p:nvPr>
        </p:nvPicPr>
        <p:blipFill>
          <a:blip r:embed="rId2"/>
          <a:stretch>
            <a:fillRect/>
          </a:stretch>
        </p:blipFill>
        <p:spPr>
          <a:xfrm>
            <a:off x="6498771" y="1779814"/>
            <a:ext cx="5097794" cy="3705444"/>
          </a:xfrm>
          <a:prstGeom prst="rect">
            <a:avLst/>
          </a:prstGeom>
        </p:spPr>
      </p:pic>
      <p:sp>
        <p:nvSpPr>
          <p:cNvPr id="4" name="Text Placeholder 3"/>
          <p:cNvSpPr>
            <a:spLocks noGrp="1"/>
          </p:cNvSpPr>
          <p:nvPr>
            <p:ph type="body" sz="half" idx="2"/>
          </p:nvPr>
        </p:nvSpPr>
        <p:spPr/>
        <p:txBody>
          <a:bodyPr>
            <a:normAutofit/>
          </a:bodyPr>
          <a:lstStyle/>
          <a:p>
            <a:r>
              <a:rPr lang="el-GR" sz="1800" dirty="0"/>
              <a:t>Η φυσική ομορφιά μπορεί να είναι το πιο προφανές αν και για πολλούς το μικρότερης σημασίας όφελος που προσφέρει ένα δάσος. Ωστόσο, η ομορφιά του προσφέρει συγκεκριμένα πλεονεκτήματα στους ανθρώπους σχετικά με την ποιότητα ζωής και την απόλαυση της φύσης.</a:t>
            </a:r>
            <a:endParaRPr lang="en-US" sz="1800" dirty="0"/>
          </a:p>
        </p:txBody>
      </p:sp>
    </p:spTree>
    <p:extLst>
      <p:ext uri="{BB962C8B-B14F-4D97-AF65-F5344CB8AC3E}">
        <p14:creationId xmlns:p14="http://schemas.microsoft.com/office/powerpoint/2010/main" val="408737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smtClean="0"/>
              <a:t>Ξύλα</a:t>
            </a:r>
            <a:endParaRPr lang="en-US" sz="3600" dirty="0"/>
          </a:p>
        </p:txBody>
      </p:sp>
      <p:pic>
        <p:nvPicPr>
          <p:cNvPr id="5" name="Content Placeholder 4"/>
          <p:cNvPicPr>
            <a:picLocks noGrp="1" noChangeAspect="1"/>
          </p:cNvPicPr>
          <p:nvPr>
            <p:ph idx="1"/>
          </p:nvPr>
        </p:nvPicPr>
        <p:blipFill>
          <a:blip r:embed="rId2"/>
          <a:stretch>
            <a:fillRect/>
          </a:stretch>
        </p:blipFill>
        <p:spPr>
          <a:xfrm>
            <a:off x="6681577" y="1422400"/>
            <a:ext cx="4764752" cy="3144085"/>
          </a:xfrm>
          <a:prstGeom prst="rect">
            <a:avLst/>
          </a:prstGeom>
        </p:spPr>
      </p:pic>
      <p:sp>
        <p:nvSpPr>
          <p:cNvPr id="4" name="Text Placeholder 3"/>
          <p:cNvSpPr>
            <a:spLocks noGrp="1"/>
          </p:cNvSpPr>
          <p:nvPr>
            <p:ph type="body" sz="half" idx="2"/>
          </p:nvPr>
        </p:nvSpPr>
        <p:spPr>
          <a:xfrm>
            <a:off x="2589212" y="2432957"/>
            <a:ext cx="3505199" cy="2514600"/>
          </a:xfrm>
        </p:spPr>
        <p:txBody>
          <a:bodyPr>
            <a:normAutofit/>
          </a:bodyPr>
          <a:lstStyle/>
          <a:p>
            <a:r>
              <a:rPr lang="el-GR" sz="3200" dirty="0" smtClean="0"/>
              <a:t>Τα δάση μας προσφέρουν επίσης την ξυλεία τους.</a:t>
            </a:r>
            <a:endParaRPr lang="en-US" sz="3200" dirty="0"/>
          </a:p>
        </p:txBody>
      </p:sp>
    </p:spTree>
    <p:extLst>
      <p:ext uri="{BB962C8B-B14F-4D97-AF65-F5344CB8AC3E}">
        <p14:creationId xmlns:p14="http://schemas.microsoft.com/office/powerpoint/2010/main" val="4149395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3696" y="2714167"/>
            <a:ext cx="8911687" cy="1280890"/>
          </a:xfrm>
        </p:spPr>
        <p:txBody>
          <a:bodyPr/>
          <a:lstStyle/>
          <a:p>
            <a:pPr algn="ctr"/>
            <a:r>
              <a:rPr lang="el-GR" dirty="0" smtClean="0"/>
              <a:t>Πού χρησιμοποιούμε τα ξύλα</a:t>
            </a:r>
            <a:endParaRPr lang="en-US" dirty="0"/>
          </a:p>
        </p:txBody>
      </p:sp>
    </p:spTree>
    <p:extLst>
      <p:ext uri="{BB962C8B-B14F-4D97-AF65-F5344CB8AC3E}">
        <p14:creationId xmlns:p14="http://schemas.microsoft.com/office/powerpoint/2010/main" val="2886708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l-GR" dirty="0" smtClean="0"/>
              <a:t>Στο τζάκι για να ζεσταθούμε</a:t>
            </a:r>
            <a:endParaRPr lang="en-US" dirty="0"/>
          </a:p>
        </p:txBody>
      </p:sp>
      <p:pic>
        <p:nvPicPr>
          <p:cNvPr id="7" name="Content Placeholder 6"/>
          <p:cNvPicPr>
            <a:picLocks noGrp="1" noChangeAspect="1"/>
          </p:cNvPicPr>
          <p:nvPr>
            <p:ph idx="1"/>
          </p:nvPr>
        </p:nvPicPr>
        <p:blipFill>
          <a:blip r:embed="rId2"/>
          <a:stretch>
            <a:fillRect/>
          </a:stretch>
        </p:blipFill>
        <p:spPr>
          <a:xfrm>
            <a:off x="2592925" y="1605855"/>
            <a:ext cx="8897180" cy="4305087"/>
          </a:xfrm>
          <a:prstGeom prst="rect">
            <a:avLst/>
          </a:prstGeom>
        </p:spPr>
      </p:pic>
    </p:spTree>
    <p:extLst>
      <p:ext uri="{BB962C8B-B14F-4D97-AF65-F5344CB8AC3E}">
        <p14:creationId xmlns:p14="http://schemas.microsoft.com/office/powerpoint/2010/main" val="1074675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Φτιάχνουμε έπιπλα</a:t>
            </a:r>
            <a:endParaRPr lang="en-US" dirty="0"/>
          </a:p>
        </p:txBody>
      </p:sp>
      <p:pic>
        <p:nvPicPr>
          <p:cNvPr id="4" name="Content Placeholder 3"/>
          <p:cNvPicPr>
            <a:picLocks noGrp="1" noChangeAspect="1"/>
          </p:cNvPicPr>
          <p:nvPr>
            <p:ph idx="1"/>
          </p:nvPr>
        </p:nvPicPr>
        <p:blipFill>
          <a:blip r:embed="rId2"/>
          <a:stretch>
            <a:fillRect/>
          </a:stretch>
        </p:blipFill>
        <p:spPr>
          <a:xfrm>
            <a:off x="3592287" y="1942017"/>
            <a:ext cx="6449784" cy="4480604"/>
          </a:xfrm>
          <a:prstGeom prst="rect">
            <a:avLst/>
          </a:prstGeom>
        </p:spPr>
      </p:pic>
    </p:spTree>
    <p:extLst>
      <p:ext uri="{BB962C8B-B14F-4D97-AF65-F5344CB8AC3E}">
        <p14:creationId xmlns:p14="http://schemas.microsoft.com/office/powerpoint/2010/main" val="3684590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Φτιάχνουμε παιχνίδια</a:t>
            </a:r>
            <a:endParaRPr lang="en-US" dirty="0"/>
          </a:p>
        </p:txBody>
      </p:sp>
      <p:pic>
        <p:nvPicPr>
          <p:cNvPr id="4" name="Content Placeholder 3"/>
          <p:cNvPicPr>
            <a:picLocks noGrp="1" noChangeAspect="1"/>
          </p:cNvPicPr>
          <p:nvPr>
            <p:ph idx="1"/>
          </p:nvPr>
        </p:nvPicPr>
        <p:blipFill>
          <a:blip r:embed="rId2"/>
          <a:stretch>
            <a:fillRect/>
          </a:stretch>
        </p:blipFill>
        <p:spPr>
          <a:xfrm>
            <a:off x="1354675" y="1347560"/>
            <a:ext cx="2476500" cy="2476500"/>
          </a:xfrm>
          <a:prstGeom prst="rect">
            <a:avLst/>
          </a:prstGeom>
        </p:spPr>
      </p:pic>
      <p:pic>
        <p:nvPicPr>
          <p:cNvPr id="5" name="Picture 4"/>
          <p:cNvPicPr>
            <a:picLocks noChangeAspect="1"/>
          </p:cNvPicPr>
          <p:nvPr/>
        </p:nvPicPr>
        <p:blipFill>
          <a:blip r:embed="rId3"/>
          <a:stretch>
            <a:fillRect/>
          </a:stretch>
        </p:blipFill>
        <p:spPr>
          <a:xfrm>
            <a:off x="8850085" y="1576160"/>
            <a:ext cx="2965760" cy="4452989"/>
          </a:xfrm>
          <a:prstGeom prst="rect">
            <a:avLst/>
          </a:prstGeom>
        </p:spPr>
      </p:pic>
      <p:pic>
        <p:nvPicPr>
          <p:cNvPr id="6" name="Picture 5"/>
          <p:cNvPicPr>
            <a:picLocks noChangeAspect="1"/>
          </p:cNvPicPr>
          <p:nvPr/>
        </p:nvPicPr>
        <p:blipFill>
          <a:blip r:embed="rId4"/>
          <a:stretch>
            <a:fillRect/>
          </a:stretch>
        </p:blipFill>
        <p:spPr>
          <a:xfrm>
            <a:off x="3593193" y="3473617"/>
            <a:ext cx="4636408" cy="3074140"/>
          </a:xfrm>
          <a:prstGeom prst="rect">
            <a:avLst/>
          </a:prstGeom>
        </p:spPr>
      </p:pic>
    </p:spTree>
    <p:extLst>
      <p:ext uri="{BB962C8B-B14F-4D97-AF65-F5344CB8AC3E}">
        <p14:creationId xmlns:p14="http://schemas.microsoft.com/office/powerpoint/2010/main" val="3856211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Βιβλία</a:t>
            </a:r>
            <a:endParaRPr lang="en-US" dirty="0"/>
          </a:p>
        </p:txBody>
      </p:sp>
      <p:pic>
        <p:nvPicPr>
          <p:cNvPr id="4" name="Content Placeholder 3"/>
          <p:cNvPicPr>
            <a:picLocks noGrp="1" noChangeAspect="1"/>
          </p:cNvPicPr>
          <p:nvPr>
            <p:ph idx="1"/>
          </p:nvPr>
        </p:nvPicPr>
        <p:blipFill>
          <a:blip r:embed="rId2"/>
          <a:stretch>
            <a:fillRect/>
          </a:stretch>
        </p:blipFill>
        <p:spPr>
          <a:xfrm>
            <a:off x="4914899" y="2162856"/>
            <a:ext cx="3804557" cy="4230666"/>
          </a:xfrm>
          <a:prstGeom prst="rect">
            <a:avLst/>
          </a:prstGeom>
        </p:spPr>
      </p:pic>
    </p:spTree>
    <p:extLst>
      <p:ext uri="{BB962C8B-B14F-4D97-AF65-F5344CB8AC3E}">
        <p14:creationId xmlns:p14="http://schemas.microsoft.com/office/powerpoint/2010/main" val="75240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Μας κρατάνε ζωντανούς</a:t>
            </a:r>
            <a:endParaRPr lang="en-US" dirty="0"/>
          </a:p>
        </p:txBody>
      </p:sp>
      <p:sp>
        <p:nvSpPr>
          <p:cNvPr id="3" name="Content Placeholder 2"/>
          <p:cNvSpPr>
            <a:spLocks noGrp="1"/>
          </p:cNvSpPr>
          <p:nvPr>
            <p:ph idx="1"/>
          </p:nvPr>
        </p:nvSpPr>
        <p:spPr/>
        <p:txBody>
          <a:bodyPr/>
          <a:lstStyle/>
          <a:p>
            <a:r>
              <a:rPr lang="el-GR" dirty="0"/>
              <a:t>Τα δάση </a:t>
            </a:r>
            <a:r>
              <a:rPr lang="el-GR" dirty="0" smtClean="0"/>
              <a:t>μας προσφέρουν το </a:t>
            </a:r>
            <a:r>
              <a:rPr lang="el-GR" dirty="0"/>
              <a:t>οξυγόνο που χρειαζόμαστε για να ζήσουμε και απορροφούν το διοξείδιο του άνθρακα που εκπνέουμε (ή εκπέμπουμε</a:t>
            </a:r>
            <a:r>
              <a:rPr lang="el-GR" dirty="0" smtClean="0"/>
              <a:t>).</a:t>
            </a:r>
          </a:p>
          <a:p>
            <a:r>
              <a:rPr lang="el-GR" dirty="0" smtClean="0"/>
              <a:t> </a:t>
            </a:r>
            <a:r>
              <a:rPr lang="el-GR" dirty="0"/>
              <a:t>Ένα ενιαίο ώριμο, φυλλώδες δέντρο εκτιμάται ότι παράγει ημερησίως οξυγόνο για 2-10 άτομα</a:t>
            </a:r>
            <a:r>
              <a:rPr lang="el-GR" dirty="0" smtClean="0"/>
              <a:t>.</a:t>
            </a:r>
          </a:p>
          <a:p>
            <a:pPr marL="0" indent="0">
              <a:buNone/>
            </a:pPr>
            <a:endParaRPr lang="en-US" dirty="0"/>
          </a:p>
        </p:txBody>
      </p:sp>
      <p:pic>
        <p:nvPicPr>
          <p:cNvPr id="4" name="Picture 3"/>
          <p:cNvPicPr>
            <a:picLocks noChangeAspect="1"/>
          </p:cNvPicPr>
          <p:nvPr/>
        </p:nvPicPr>
        <p:blipFill>
          <a:blip r:embed="rId2"/>
          <a:stretch>
            <a:fillRect/>
          </a:stretch>
        </p:blipFill>
        <p:spPr>
          <a:xfrm>
            <a:off x="3022262" y="3592285"/>
            <a:ext cx="3705900" cy="2756263"/>
          </a:xfrm>
          <a:prstGeom prst="rect">
            <a:avLst/>
          </a:prstGeom>
        </p:spPr>
      </p:pic>
      <p:pic>
        <p:nvPicPr>
          <p:cNvPr id="6" name="Picture 5"/>
          <p:cNvPicPr>
            <a:picLocks noChangeAspect="1"/>
          </p:cNvPicPr>
          <p:nvPr/>
        </p:nvPicPr>
        <p:blipFill>
          <a:blip r:embed="rId3"/>
          <a:stretch>
            <a:fillRect/>
          </a:stretch>
        </p:blipFill>
        <p:spPr>
          <a:xfrm>
            <a:off x="7757553" y="3238971"/>
            <a:ext cx="2398818" cy="3109578"/>
          </a:xfrm>
          <a:prstGeom prst="rect">
            <a:avLst/>
          </a:prstGeom>
        </p:spPr>
      </p:pic>
    </p:spTree>
    <p:extLst>
      <p:ext uri="{BB962C8B-B14F-4D97-AF65-F5344CB8AC3E}">
        <p14:creationId xmlns:p14="http://schemas.microsoft.com/office/powerpoint/2010/main" val="2095133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Η φωτοσύνθεση</a:t>
            </a:r>
            <a:endParaRPr lang="en-US" dirty="0"/>
          </a:p>
        </p:txBody>
      </p:sp>
      <p:pic>
        <p:nvPicPr>
          <p:cNvPr id="4" name="Η Φωτοσύνθεση">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79499" y="1905000"/>
            <a:ext cx="7128152" cy="4006850"/>
          </a:xfrm>
        </p:spPr>
      </p:pic>
    </p:spTree>
    <p:extLst>
      <p:ext uri="{BB962C8B-B14F-4D97-AF65-F5344CB8AC3E}">
        <p14:creationId xmlns:p14="http://schemas.microsoft.com/office/powerpoint/2010/main" val="2579344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Μας προσφέρουν τη δροσιά τους</a:t>
            </a:r>
            <a:endParaRPr lang="en-US" dirty="0"/>
          </a:p>
        </p:txBody>
      </p:sp>
      <p:pic>
        <p:nvPicPr>
          <p:cNvPr id="4" name="Picture 3"/>
          <p:cNvPicPr>
            <a:picLocks noChangeAspect="1"/>
          </p:cNvPicPr>
          <p:nvPr/>
        </p:nvPicPr>
        <p:blipFill>
          <a:blip r:embed="rId2"/>
          <a:stretch>
            <a:fillRect/>
          </a:stretch>
        </p:blipFill>
        <p:spPr>
          <a:xfrm rot="5400000">
            <a:off x="8125576" y="2361169"/>
            <a:ext cx="3777622" cy="3322486"/>
          </a:xfrm>
          <a:prstGeom prst="rect">
            <a:avLst/>
          </a:prstGeom>
        </p:spPr>
      </p:pic>
      <p:sp>
        <p:nvSpPr>
          <p:cNvPr id="3" name="Content Placeholder 2"/>
          <p:cNvSpPr>
            <a:spLocks noGrp="1"/>
          </p:cNvSpPr>
          <p:nvPr>
            <p:ph idx="1"/>
          </p:nvPr>
        </p:nvSpPr>
        <p:spPr/>
        <p:txBody>
          <a:bodyPr/>
          <a:lstStyle/>
          <a:p>
            <a:r>
              <a:rPr lang="el-GR" dirty="0"/>
              <a:t>Τα δέντρα δημιουργούν ζωτικής σημασίας οάσεις σκιάς στο έδαφος</a:t>
            </a:r>
            <a:r>
              <a:rPr lang="el-GR" dirty="0" smtClean="0"/>
              <a:t>.</a:t>
            </a:r>
          </a:p>
          <a:p>
            <a:r>
              <a:rPr lang="el-GR" dirty="0" smtClean="0"/>
              <a:t>Τα </a:t>
            </a:r>
            <a:r>
              <a:rPr lang="el-GR" dirty="0"/>
              <a:t>δέντρα </a:t>
            </a:r>
            <a:r>
              <a:rPr lang="el-GR" dirty="0" smtClean="0"/>
              <a:t>στις κατοικημένες περιοχές βοηθούν </a:t>
            </a:r>
            <a:r>
              <a:rPr lang="el-GR" dirty="0"/>
              <a:t>τα κτήρια να παραμείνουν δροσερά, μειώνοντας την ανάγκη για ηλεκτρικούς ανεμιστήρες ή </a:t>
            </a:r>
            <a:r>
              <a:rPr lang="el-GR" dirty="0" smtClean="0"/>
              <a:t>κλιματιστικά.</a:t>
            </a:r>
          </a:p>
          <a:p>
            <a:r>
              <a:rPr lang="el-GR" dirty="0"/>
              <a:t>Ε</a:t>
            </a:r>
            <a:r>
              <a:rPr lang="el-GR" dirty="0" smtClean="0"/>
              <a:t>νώ </a:t>
            </a:r>
            <a:r>
              <a:rPr lang="el-GR" dirty="0"/>
              <a:t>τα μεγάλα δάση μπορούν να αντιμετωπίσουν ενθαρρυντικά την επίδραση της «θερμότητας της πόλης» ή να ρυθμίσουν τις περιφερειακές θερμοκρασίες.</a:t>
            </a:r>
            <a:endParaRPr lang="en-US" dirty="0"/>
          </a:p>
        </p:txBody>
      </p:sp>
    </p:spTree>
    <p:extLst>
      <p:ext uri="{BB962C8B-B14F-4D97-AF65-F5344CB8AC3E}">
        <p14:creationId xmlns:p14="http://schemas.microsoft.com/office/powerpoint/2010/main" val="226679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a:cs typeface="Arial" panose="020B0604020202020204" pitchFamily="34" charset="0"/>
              </a:rPr>
              <a:t>Κρατούν τη γη δροσερή</a:t>
            </a:r>
            <a:endParaRPr lang="en-US" dirty="0">
              <a:cs typeface="Arial" panose="020B0604020202020204" pitchFamily="34" charset="0"/>
            </a:endParaRPr>
          </a:p>
        </p:txBody>
      </p:sp>
      <p:sp>
        <p:nvSpPr>
          <p:cNvPr id="3" name="Content Placeholder 2"/>
          <p:cNvSpPr>
            <a:spLocks noGrp="1"/>
          </p:cNvSpPr>
          <p:nvPr>
            <p:ph idx="1"/>
          </p:nvPr>
        </p:nvSpPr>
        <p:spPr/>
        <p:txBody>
          <a:bodyPr/>
          <a:lstStyle/>
          <a:p>
            <a:r>
              <a:rPr lang="el-GR" dirty="0"/>
              <a:t>Τα δέντρα </a:t>
            </a:r>
            <a:r>
              <a:rPr lang="el-GR" dirty="0" smtClean="0"/>
              <a:t>κρατούν τη γη δροσερή, αφού απορροφούν </a:t>
            </a:r>
            <a:r>
              <a:rPr lang="el-GR" dirty="0"/>
              <a:t>το </a:t>
            </a:r>
            <a:r>
              <a:rPr lang="el-GR" dirty="0" smtClean="0"/>
              <a:t>CO2 (διοξείδιο του άνθρακα) με τη φωτοσύνθεση, το οποίο </a:t>
            </a:r>
            <a:r>
              <a:rPr lang="el-GR" dirty="0"/>
              <a:t>τροφοδοτεί την υπερθέρμανση του </a:t>
            </a:r>
            <a:r>
              <a:rPr lang="el-GR" dirty="0" smtClean="0"/>
              <a:t>πλανήτη</a:t>
            </a:r>
            <a:r>
              <a:rPr lang="el-GR" dirty="0"/>
              <a:t>.</a:t>
            </a:r>
            <a:endParaRPr lang="en-US" dirty="0"/>
          </a:p>
        </p:txBody>
      </p:sp>
      <p:pic>
        <p:nvPicPr>
          <p:cNvPr id="4" name="Picture 3"/>
          <p:cNvPicPr>
            <a:picLocks noChangeAspect="1"/>
          </p:cNvPicPr>
          <p:nvPr/>
        </p:nvPicPr>
        <p:blipFill>
          <a:blip r:embed="rId2"/>
          <a:stretch>
            <a:fillRect/>
          </a:stretch>
        </p:blipFill>
        <p:spPr>
          <a:xfrm>
            <a:off x="5770204" y="2789799"/>
            <a:ext cx="2219136" cy="3121423"/>
          </a:xfrm>
          <a:prstGeom prst="rect">
            <a:avLst/>
          </a:prstGeom>
        </p:spPr>
      </p:pic>
    </p:spTree>
    <p:extLst>
      <p:ext uri="{BB962C8B-B14F-4D97-AF65-F5344CB8AC3E}">
        <p14:creationId xmlns:p14="http://schemas.microsoft.com/office/powerpoint/2010/main" val="3606994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99670" y="445062"/>
            <a:ext cx="3097036" cy="2450804"/>
          </a:xfrm>
          <a:prstGeom prst="rect">
            <a:avLst/>
          </a:prstGeom>
        </p:spPr>
      </p:pic>
      <p:sp>
        <p:nvSpPr>
          <p:cNvPr id="2" name="Title 1"/>
          <p:cNvSpPr>
            <a:spLocks noGrp="1"/>
          </p:cNvSpPr>
          <p:nvPr>
            <p:ph type="title"/>
          </p:nvPr>
        </p:nvSpPr>
        <p:spPr>
          <a:xfrm>
            <a:off x="2589212" y="446088"/>
            <a:ext cx="8891888" cy="976312"/>
          </a:xfrm>
        </p:spPr>
        <p:txBody>
          <a:bodyPr>
            <a:normAutofit/>
          </a:bodyPr>
          <a:lstStyle/>
          <a:p>
            <a:pPr algn="ctr"/>
            <a:r>
              <a:rPr lang="el-GR" sz="3600" dirty="0"/>
              <a:t>Δημιουργούν βροχή</a:t>
            </a:r>
            <a:endParaRPr lang="en-US" sz="3600" dirty="0"/>
          </a:p>
        </p:txBody>
      </p:sp>
      <p:sp>
        <p:nvSpPr>
          <p:cNvPr id="3" name="Content Placeholder 2"/>
          <p:cNvSpPr>
            <a:spLocks noGrp="1"/>
          </p:cNvSpPr>
          <p:nvPr>
            <p:ph idx="1"/>
          </p:nvPr>
        </p:nvSpPr>
        <p:spPr>
          <a:xfrm>
            <a:off x="6323012" y="1422400"/>
            <a:ext cx="5181600" cy="4438651"/>
          </a:xfrm>
        </p:spPr>
        <p:txBody>
          <a:bodyPr/>
          <a:lstStyle/>
          <a:p>
            <a:endParaRPr lang="en-US" dirty="0"/>
          </a:p>
        </p:txBody>
      </p:sp>
      <p:sp>
        <p:nvSpPr>
          <p:cNvPr id="5" name="Text Placeholder 4"/>
          <p:cNvSpPr>
            <a:spLocks noGrp="1"/>
          </p:cNvSpPr>
          <p:nvPr>
            <p:ph type="body" sz="half" idx="2"/>
          </p:nvPr>
        </p:nvSpPr>
        <p:spPr>
          <a:xfrm>
            <a:off x="2550394" y="2939891"/>
            <a:ext cx="3505199" cy="3942522"/>
          </a:xfrm>
        </p:spPr>
        <p:txBody>
          <a:bodyPr/>
          <a:lstStyle/>
          <a:p>
            <a:r>
              <a:rPr lang="el-GR" sz="1800" dirty="0"/>
              <a:t>Τα μεγάλα δάση μπορούν να επηρεάσουν τα τοπικά καιρικά φαινόμενα και να δημιουργήσουν ακόμη και τα δικά τους μικροκλίματα. Ο Αμαζόνιος, για παράδειγμα, παράγει ατμοσφαιρικές συνθήκες που όχι μόνο προωθούν τις τακτικές βροχοπτώσεις εκεί και στις κοντινές γεωργικές εκτάσεις, αλλά δυνητικά και πιο μακριά.</a:t>
            </a:r>
            <a:endParaRPr lang="en-US" sz="1800" dirty="0"/>
          </a:p>
          <a:p>
            <a:endParaRPr lang="en-US" dirty="0"/>
          </a:p>
        </p:txBody>
      </p:sp>
      <p:pic>
        <p:nvPicPr>
          <p:cNvPr id="4" name="Picture 3"/>
          <p:cNvPicPr>
            <a:picLocks noChangeAspect="1"/>
          </p:cNvPicPr>
          <p:nvPr/>
        </p:nvPicPr>
        <p:blipFill>
          <a:blip r:embed="rId3"/>
          <a:stretch>
            <a:fillRect/>
          </a:stretch>
        </p:blipFill>
        <p:spPr>
          <a:xfrm>
            <a:off x="6346523" y="1918527"/>
            <a:ext cx="5134577" cy="3446397"/>
          </a:xfrm>
          <a:prstGeom prst="rect">
            <a:avLst/>
          </a:prstGeom>
        </p:spPr>
      </p:pic>
    </p:spTree>
    <p:extLst>
      <p:ext uri="{BB962C8B-B14F-4D97-AF65-F5344CB8AC3E}">
        <p14:creationId xmlns:p14="http://schemas.microsoft.com/office/powerpoint/2010/main" val="364673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8915400" cy="976312"/>
          </a:xfrm>
        </p:spPr>
        <p:txBody>
          <a:bodyPr>
            <a:normAutofit/>
          </a:bodyPr>
          <a:lstStyle/>
          <a:p>
            <a:pPr algn="ctr"/>
            <a:r>
              <a:rPr lang="el-GR" sz="3600" dirty="0"/>
              <a:t>Καταπολεμούν τις πλημμύρες</a:t>
            </a:r>
            <a:endParaRPr lang="en-US" sz="3600" dirty="0"/>
          </a:p>
        </p:txBody>
      </p:sp>
      <p:sp>
        <p:nvSpPr>
          <p:cNvPr id="4" name="Text Placeholder 3"/>
          <p:cNvSpPr>
            <a:spLocks noGrp="1"/>
          </p:cNvSpPr>
          <p:nvPr>
            <p:ph type="body" sz="half" idx="2"/>
          </p:nvPr>
        </p:nvSpPr>
        <p:spPr/>
        <p:txBody>
          <a:bodyPr>
            <a:normAutofit/>
          </a:bodyPr>
          <a:lstStyle/>
          <a:p>
            <a:r>
              <a:rPr lang="el-GR" sz="1800" dirty="0"/>
              <a:t>Οι ρίζες των δέντρων είναι βασικοί σύμμαχοι σε έντονες βροχοπτώσεις, ειδικά σε περιοχές χαμηλού υψομέτρου. Βοηθούν το έδαφος να απορροφήσει περισσότερο νερό, μειώνοντας την απώλεια του εδάφους και τις ζημιές σε ιδιοκτησίες, επιβραδύνοντας τη ροή.</a:t>
            </a:r>
            <a:endParaRPr lang="en-US" sz="1800" dirty="0"/>
          </a:p>
        </p:txBody>
      </p:sp>
      <p:pic>
        <p:nvPicPr>
          <p:cNvPr id="9" name="Content Placeholder 8"/>
          <p:cNvPicPr>
            <a:picLocks noGrp="1" noChangeAspect="1"/>
          </p:cNvPicPr>
          <p:nvPr>
            <p:ph idx="1"/>
          </p:nvPr>
        </p:nvPicPr>
        <p:blipFill>
          <a:blip r:embed="rId2"/>
          <a:stretch>
            <a:fillRect/>
          </a:stretch>
        </p:blipFill>
        <p:spPr>
          <a:xfrm rot="5400000">
            <a:off x="6283739" y="2238188"/>
            <a:ext cx="4855367" cy="3576217"/>
          </a:xfrm>
          <a:prstGeom prst="rect">
            <a:avLst/>
          </a:prstGeom>
        </p:spPr>
      </p:pic>
    </p:spTree>
    <p:extLst>
      <p:ext uri="{BB962C8B-B14F-4D97-AF65-F5344CB8AC3E}">
        <p14:creationId xmlns:p14="http://schemas.microsoft.com/office/powerpoint/2010/main" val="54278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8915400" cy="976312"/>
          </a:xfrm>
        </p:spPr>
        <p:txBody>
          <a:bodyPr>
            <a:normAutofit/>
          </a:bodyPr>
          <a:lstStyle/>
          <a:p>
            <a:pPr algn="ctr"/>
            <a:r>
              <a:rPr lang="el-GR" sz="3600" dirty="0" smtClean="0"/>
              <a:t>Φωλιές πουλιών</a:t>
            </a:r>
            <a:endParaRPr lang="en-US" sz="3600" dirty="0"/>
          </a:p>
        </p:txBody>
      </p:sp>
      <p:pic>
        <p:nvPicPr>
          <p:cNvPr id="5" name="Content Placeholder 4"/>
          <p:cNvPicPr>
            <a:picLocks noGrp="1" noChangeAspect="1"/>
          </p:cNvPicPr>
          <p:nvPr>
            <p:ph idx="1"/>
          </p:nvPr>
        </p:nvPicPr>
        <p:blipFill>
          <a:blip r:embed="rId2"/>
          <a:stretch>
            <a:fillRect/>
          </a:stretch>
        </p:blipFill>
        <p:spPr>
          <a:xfrm rot="5400000">
            <a:off x="6851425" y="1870870"/>
            <a:ext cx="5238291" cy="3755571"/>
          </a:xfrm>
          <a:prstGeom prst="rect">
            <a:avLst/>
          </a:prstGeom>
        </p:spPr>
      </p:pic>
      <p:sp>
        <p:nvSpPr>
          <p:cNvPr id="4" name="Text Placeholder 3"/>
          <p:cNvSpPr>
            <a:spLocks noGrp="1"/>
          </p:cNvSpPr>
          <p:nvPr>
            <p:ph type="body" sz="half" idx="2"/>
          </p:nvPr>
        </p:nvSpPr>
        <p:spPr>
          <a:xfrm>
            <a:off x="2589212" y="1598613"/>
            <a:ext cx="3505199" cy="2565173"/>
          </a:xfrm>
        </p:spPr>
        <p:txBody>
          <a:bodyPr>
            <a:normAutofit/>
          </a:bodyPr>
          <a:lstStyle/>
          <a:p>
            <a:r>
              <a:rPr lang="el-GR" sz="3200" dirty="0" smtClean="0"/>
              <a:t>Τα πουλιά κατασκευάζουν τις φωλιές τους στα κλαδιά των δέντρων</a:t>
            </a:r>
            <a:endParaRPr lang="en-US" sz="3200" dirty="0"/>
          </a:p>
        </p:txBody>
      </p:sp>
    </p:spTree>
    <p:extLst>
      <p:ext uri="{BB962C8B-B14F-4D97-AF65-F5344CB8AC3E}">
        <p14:creationId xmlns:p14="http://schemas.microsoft.com/office/powerpoint/2010/main" val="1835534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6734402" cy="976312"/>
          </a:xfrm>
        </p:spPr>
        <p:txBody>
          <a:bodyPr>
            <a:normAutofit/>
          </a:bodyPr>
          <a:lstStyle/>
          <a:p>
            <a:pPr algn="ctr"/>
            <a:r>
              <a:rPr lang="el-GR" sz="3600" dirty="0" smtClean="0"/>
              <a:t>Φωλιές ζώων</a:t>
            </a:r>
            <a:endParaRPr lang="en-US" sz="3600" dirty="0"/>
          </a:p>
        </p:txBody>
      </p:sp>
      <p:pic>
        <p:nvPicPr>
          <p:cNvPr id="5" name="Content Placeholder 4"/>
          <p:cNvPicPr>
            <a:picLocks noGrp="1" noChangeAspect="1"/>
          </p:cNvPicPr>
          <p:nvPr>
            <p:ph idx="1"/>
          </p:nvPr>
        </p:nvPicPr>
        <p:blipFill>
          <a:blip r:embed="rId2"/>
          <a:stretch>
            <a:fillRect/>
          </a:stretch>
        </p:blipFill>
        <p:spPr>
          <a:xfrm rot="5400000">
            <a:off x="6628380" y="1198223"/>
            <a:ext cx="5635398" cy="4131128"/>
          </a:xfrm>
          <a:prstGeom prst="rect">
            <a:avLst/>
          </a:prstGeom>
        </p:spPr>
      </p:pic>
      <p:sp>
        <p:nvSpPr>
          <p:cNvPr id="4" name="Text Placeholder 3"/>
          <p:cNvSpPr>
            <a:spLocks noGrp="1"/>
          </p:cNvSpPr>
          <p:nvPr>
            <p:ph type="body" sz="half" idx="2"/>
          </p:nvPr>
        </p:nvSpPr>
        <p:spPr/>
        <p:txBody>
          <a:bodyPr>
            <a:normAutofit/>
          </a:bodyPr>
          <a:lstStyle/>
          <a:p>
            <a:r>
              <a:rPr lang="el-GR" sz="3200" dirty="0" smtClean="0"/>
              <a:t>Πολλά από τα ζώα που ζουν στο δάσος φτιάχνουν τις φωλιές τους στις κουφάλες των δέντρων ή κάτω από αυτά</a:t>
            </a:r>
            <a:r>
              <a:rPr lang="el-GR" sz="2000" dirty="0" smtClean="0"/>
              <a:t>.</a:t>
            </a:r>
            <a:endParaRPr lang="en-US" sz="2000" dirty="0"/>
          </a:p>
        </p:txBody>
      </p:sp>
    </p:spTree>
    <p:extLst>
      <p:ext uri="{BB962C8B-B14F-4D97-AF65-F5344CB8AC3E}">
        <p14:creationId xmlns:p14="http://schemas.microsoft.com/office/powerpoint/2010/main" val="66629064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223</TotalTime>
  <Words>423</Words>
  <Application>Microsoft Office PowerPoint</Application>
  <PresentationFormat>Widescreen</PresentationFormat>
  <Paragraphs>37</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Century Gothic</vt:lpstr>
      <vt:lpstr>Wingdings 3</vt:lpstr>
      <vt:lpstr>Wisp</vt:lpstr>
      <vt:lpstr>Τί μας προσφέρουν τα δάση</vt:lpstr>
      <vt:lpstr>Μας κρατάνε ζωντανούς</vt:lpstr>
      <vt:lpstr>Η φωτοσύνθεση</vt:lpstr>
      <vt:lpstr>Μας προσφέρουν τη δροσιά τους</vt:lpstr>
      <vt:lpstr>Κρατούν τη γη δροσερή</vt:lpstr>
      <vt:lpstr>Δημιουργούν βροχή</vt:lpstr>
      <vt:lpstr>Καταπολεμούν τις πλημμύρες</vt:lpstr>
      <vt:lpstr>Φωλιές πουλιών</vt:lpstr>
      <vt:lpstr>Φωλιές ζώων</vt:lpstr>
      <vt:lpstr>Μείωση της ηχορύπανσης</vt:lpstr>
      <vt:lpstr>Ξεκούραση</vt:lpstr>
      <vt:lpstr>Παιχνίδι</vt:lpstr>
      <vt:lpstr>Πρασινάδα</vt:lpstr>
      <vt:lpstr>Ξύλα</vt:lpstr>
      <vt:lpstr>Πού χρησιμοποιούμε τα ξύλα</vt:lpstr>
      <vt:lpstr>Στο τζάκι για να ζεσταθούμε</vt:lpstr>
      <vt:lpstr>Φτιάχνουμε έπιπλα</vt:lpstr>
      <vt:lpstr>Φτιάχνουμε παιχνίδια</vt:lpstr>
      <vt:lpstr>Βιβλία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 μας προσφέρουν τα δάση</dc:title>
  <dc:creator>Teacher</dc:creator>
  <cp:lastModifiedBy>Teacher</cp:lastModifiedBy>
  <cp:revision>12</cp:revision>
  <dcterms:created xsi:type="dcterms:W3CDTF">2021-02-10T19:37:41Z</dcterms:created>
  <dcterms:modified xsi:type="dcterms:W3CDTF">2021-02-12T06:30:24Z</dcterms:modified>
</cp:coreProperties>
</file>